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96" r:id="rId4"/>
    <p:sldId id="295" r:id="rId5"/>
    <p:sldId id="292" r:id="rId6"/>
    <p:sldId id="299" r:id="rId7"/>
    <p:sldId id="301" r:id="rId8"/>
    <p:sldId id="298" r:id="rId9"/>
    <p:sldId id="300" r:id="rId10"/>
    <p:sldId id="291" r:id="rId11"/>
    <p:sldId id="302" r:id="rId12"/>
    <p:sldId id="350" r:id="rId13"/>
    <p:sldId id="303" r:id="rId14"/>
    <p:sldId id="340" r:id="rId15"/>
    <p:sldId id="320" r:id="rId16"/>
    <p:sldId id="343" r:id="rId17"/>
    <p:sldId id="342" r:id="rId18"/>
    <p:sldId id="341" r:id="rId19"/>
    <p:sldId id="344" r:id="rId20"/>
    <p:sldId id="347" r:id="rId21"/>
    <p:sldId id="348" r:id="rId22"/>
    <p:sldId id="349" r:id="rId23"/>
    <p:sldId id="305" r:id="rId24"/>
    <p:sldId id="346" r:id="rId25"/>
    <p:sldId id="307" r:id="rId26"/>
    <p:sldId id="309" r:id="rId27"/>
    <p:sldId id="345" r:id="rId28"/>
    <p:sldId id="308" r:id="rId29"/>
    <p:sldId id="314" r:id="rId30"/>
    <p:sldId id="315" r:id="rId31"/>
    <p:sldId id="312" r:id="rId32"/>
    <p:sldId id="311" r:id="rId33"/>
    <p:sldId id="351" r:id="rId34"/>
    <p:sldId id="352" r:id="rId35"/>
    <p:sldId id="289" r:id="rId36"/>
    <p:sldId id="277" r:id="rId37"/>
    <p:sldId id="29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252"/>
    <a:srgbClr val="FFFFFF"/>
    <a:srgbClr val="007095"/>
    <a:srgbClr val="1F3254"/>
    <a:srgbClr val="393939"/>
    <a:srgbClr val="04396C"/>
    <a:srgbClr val="6497B1"/>
    <a:srgbClr val="AEAFA9"/>
    <a:srgbClr val="418A9D"/>
    <a:srgbClr val="BCDE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228868" y="2644170"/>
            <a:ext cx="5734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OpenCV</a:t>
            </a:r>
            <a:r>
              <a:rPr lang="ko-KR" altLang="en-US" sz="4800" spc="-300" dirty="0">
                <a:solidFill>
                  <a:schemeClr val="bg1"/>
                </a:solidFill>
              </a:rPr>
              <a:t>를 활용한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졸음운전 방지 시스템</a:t>
            </a:r>
            <a:endParaRPr lang="en-US" altLang="ko-KR" sz="48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2" y="2545378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2" y="427923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777F02-51F6-4B19-A9B6-413D2892005A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rgbClr val="1F3254"/>
          </a:solidFill>
          <a:ln>
            <a:solidFill>
              <a:srgbClr val="1F3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ABD2ADE-8600-43A5-90DD-2BB5EC3DC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654026"/>
              </p:ext>
            </p:extLst>
          </p:nvPr>
        </p:nvGraphicFramePr>
        <p:xfrm>
          <a:off x="8903797" y="4358640"/>
          <a:ext cx="3288203" cy="2499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0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과             목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>
                          <a:solidFill>
                            <a:sysClr val="windowText" lastClr="000000"/>
                          </a:solidFill>
                        </a:rPr>
                        <a:t>설계 및 프로젝트 기본</a:t>
                      </a:r>
                      <a:r>
                        <a:rPr lang="en-US" altLang="ko-KR" sz="1100" b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endParaRPr lang="en-US" altLang="ko-KR" sz="1100" b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학</a:t>
                      </a:r>
                      <a:r>
                        <a:rPr lang="ko-KR" altLang="en-US" sz="1100" b="0">
                          <a:solidFill>
                            <a:sysClr val="windowText" lastClr="000000"/>
                          </a:solidFill>
                        </a:rPr>
                        <a:t>             </a:t>
                      </a: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과</a:t>
                      </a:r>
                      <a:endParaRPr lang="ko-KR" altLang="en-US" sz="110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의료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IT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공학과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담  당  교  수</a:t>
                      </a:r>
                      <a:endParaRPr lang="ko-KR" altLang="en-US" sz="110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강병익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교수님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조용석 교수님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발     표     일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2022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년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04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일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발표자 </a:t>
                      </a:r>
                      <a:r>
                        <a:rPr lang="en-US" altLang="ko-KR" sz="1100">
                          <a:solidFill>
                            <a:sysClr val="windowText" lastClr="000000"/>
                          </a:solidFill>
                        </a:rPr>
                        <a:t>/ </a:t>
                      </a: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팀장</a:t>
                      </a:r>
                      <a:endParaRPr lang="ko-KR" altLang="en-US" sz="110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19615026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오현석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626">
                <a:tc row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팀             원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19615017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박세훈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21615024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우지원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21615048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baseline="0" dirty="0" err="1">
                          <a:solidFill>
                            <a:sysClr val="windowText" lastClr="000000"/>
                          </a:solidFill>
                        </a:rPr>
                        <a:t>박병인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연    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락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    처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dirty="0"/>
                        <a:t>dhgustjr29@naver.com</a:t>
                      </a:r>
                      <a:endParaRPr lang="en-US" altLang="ko-KR" sz="1100" dirty="0"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부품 리스트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부품 리스트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5A1249E-D4D8-4881-975A-21C8E014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40" y="2134093"/>
            <a:ext cx="932841" cy="2026847"/>
          </a:xfrm>
          <a:prstGeom prst="rect">
            <a:avLst/>
          </a:prstGeom>
        </p:spPr>
      </p:pic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0B9C0CD-4BB5-4CF8-BF6A-494733FD7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85248"/>
              </p:ext>
            </p:extLst>
          </p:nvPr>
        </p:nvGraphicFramePr>
        <p:xfrm>
          <a:off x="798423" y="4303673"/>
          <a:ext cx="27263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916">
                  <a:extLst>
                    <a:ext uri="{9D8B030D-6E8A-4147-A177-3AD203B41FA5}">
                      <a16:colId xmlns:a16="http://schemas.microsoft.com/office/drawing/2014/main" val="1120564921"/>
                    </a:ext>
                  </a:extLst>
                </a:gridCol>
                <a:gridCol w="1818392">
                  <a:extLst>
                    <a:ext uri="{9D8B030D-6E8A-4147-A177-3AD203B41FA5}">
                      <a16:colId xmlns:a16="http://schemas.microsoft.com/office/drawing/2014/main" val="2036677003"/>
                    </a:ext>
                  </a:extLst>
                </a:gridCol>
              </a:tblGrid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HCM-5003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10686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화질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1080p30, 720p60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77865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사이즈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25mm x 23mm x 9mm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12287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29000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26893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C87DE846-38D9-4845-AE9E-3FCC5FA6F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50796"/>
              </p:ext>
            </p:extLst>
          </p:nvPr>
        </p:nvGraphicFramePr>
        <p:xfrm>
          <a:off x="4732846" y="4303673"/>
          <a:ext cx="27263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916">
                  <a:extLst>
                    <a:ext uri="{9D8B030D-6E8A-4147-A177-3AD203B41FA5}">
                      <a16:colId xmlns:a16="http://schemas.microsoft.com/office/drawing/2014/main" val="1120564921"/>
                    </a:ext>
                  </a:extLst>
                </a:gridCol>
                <a:gridCol w="1818392">
                  <a:extLst>
                    <a:ext uri="{9D8B030D-6E8A-4147-A177-3AD203B41FA5}">
                      <a16:colId xmlns:a16="http://schemas.microsoft.com/office/drawing/2014/main" val="2036677003"/>
                    </a:ext>
                  </a:extLst>
                </a:gridCol>
              </a:tblGrid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MHZ-19B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10686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측정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CO2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77865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사이즈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 mm×20 mm×9 mm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12287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30000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26893"/>
                  </a:ext>
                </a:extLst>
              </a:tr>
            </a:tbl>
          </a:graphicData>
        </a:graphic>
      </p:graphicFrame>
      <p:pic>
        <p:nvPicPr>
          <p:cNvPr id="49" name="그림 48">
            <a:extLst>
              <a:ext uri="{FF2B5EF4-FFF2-40B4-BE49-F238E27FC236}">
                <a16:creationId xmlns:a16="http://schemas.microsoft.com/office/drawing/2014/main" id="{F12768D1-78DF-4E69-8945-6FD506A3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2134093"/>
            <a:ext cx="2381250" cy="1828800"/>
          </a:xfrm>
          <a:prstGeom prst="rect">
            <a:avLst/>
          </a:prstGeom>
        </p:spPr>
      </p:pic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B0B12AD-1C7E-46E9-9D57-24101C5EE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601814"/>
              </p:ext>
            </p:extLst>
          </p:nvPr>
        </p:nvGraphicFramePr>
        <p:xfrm>
          <a:off x="8667269" y="4303673"/>
          <a:ext cx="27263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916">
                  <a:extLst>
                    <a:ext uri="{9D8B030D-6E8A-4147-A177-3AD203B41FA5}">
                      <a16:colId xmlns:a16="http://schemas.microsoft.com/office/drawing/2014/main" val="1120564921"/>
                    </a:ext>
                  </a:extLst>
                </a:gridCol>
                <a:gridCol w="1818392">
                  <a:extLst>
                    <a:ext uri="{9D8B030D-6E8A-4147-A177-3AD203B41FA5}">
                      <a16:colId xmlns:a16="http://schemas.microsoft.com/office/drawing/2014/main" val="2036677003"/>
                    </a:ext>
                  </a:extLst>
                </a:gridCol>
              </a:tblGrid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DL-928S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10686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변압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5V/3A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77865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사이즈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 mm×25 mm×50 mm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12287"/>
                  </a:ext>
                </a:extLst>
              </a:tr>
              <a:tr h="241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6400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26893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CC02082E-16F0-489E-A1B2-D9CA30A39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572" y="2335636"/>
            <a:ext cx="1926606" cy="12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8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부품 리스트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부품 리스트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C0B9C0CD-4BB5-4CF8-BF6A-494733FD7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016694"/>
              </p:ext>
            </p:extLst>
          </p:nvPr>
        </p:nvGraphicFramePr>
        <p:xfrm>
          <a:off x="647300" y="4644424"/>
          <a:ext cx="272630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916">
                  <a:extLst>
                    <a:ext uri="{9D8B030D-6E8A-4147-A177-3AD203B41FA5}">
                      <a16:colId xmlns:a16="http://schemas.microsoft.com/office/drawing/2014/main" val="1120564921"/>
                    </a:ext>
                  </a:extLst>
                </a:gridCol>
                <a:gridCol w="1818392">
                  <a:extLst>
                    <a:ext uri="{9D8B030D-6E8A-4147-A177-3AD203B41FA5}">
                      <a16:colId xmlns:a16="http://schemas.microsoft.com/office/drawing/2014/main" val="2036677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Raspberry pi 4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10686"/>
                  </a:ext>
                </a:extLst>
              </a:tr>
              <a:tr h="26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메모리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4GB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077865"/>
                  </a:ext>
                </a:extLst>
              </a:tr>
              <a:tr h="26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사이즈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85.6mm x 56.5mm x 17mm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12287"/>
                  </a:ext>
                </a:extLst>
              </a:tr>
              <a:tr h="263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42000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26893"/>
                  </a:ext>
                </a:extLst>
              </a:tr>
            </a:tbl>
          </a:graphicData>
        </a:graphic>
      </p:graphicFrame>
      <p:pic>
        <p:nvPicPr>
          <p:cNvPr id="14" name="Picture 6" descr="라즈베리 파이 - 위키백과, 우리 모두의 백과사전">
            <a:extLst>
              <a:ext uri="{FF2B5EF4-FFF2-40B4-BE49-F238E27FC236}">
                <a16:creationId xmlns:a16="http://schemas.microsoft.com/office/drawing/2014/main" id="{C90B725A-6B92-4116-995A-FBD5420C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00" y="2321848"/>
            <a:ext cx="2726308" cy="201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0D7817A-2FBD-4FD5-882A-D21FAE2EF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52946"/>
              </p:ext>
            </p:extLst>
          </p:nvPr>
        </p:nvGraphicFramePr>
        <p:xfrm>
          <a:off x="5109411" y="3056436"/>
          <a:ext cx="6678570" cy="220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453">
                  <a:extLst>
                    <a:ext uri="{9D8B030D-6E8A-4147-A177-3AD203B41FA5}">
                      <a16:colId xmlns:a16="http://schemas.microsoft.com/office/drawing/2014/main" val="186845529"/>
                    </a:ext>
                  </a:extLst>
                </a:gridCol>
                <a:gridCol w="1996580">
                  <a:extLst>
                    <a:ext uri="{9D8B030D-6E8A-4147-A177-3AD203B41FA5}">
                      <a16:colId xmlns:a16="http://schemas.microsoft.com/office/drawing/2014/main" val="822660352"/>
                    </a:ext>
                  </a:extLst>
                </a:gridCol>
                <a:gridCol w="1384183">
                  <a:extLst>
                    <a:ext uri="{9D8B030D-6E8A-4147-A177-3AD203B41FA5}">
                      <a16:colId xmlns:a16="http://schemas.microsoft.com/office/drawing/2014/main" val="27255727"/>
                    </a:ext>
                  </a:extLst>
                </a:gridCol>
                <a:gridCol w="1363677">
                  <a:extLst>
                    <a:ext uri="{9D8B030D-6E8A-4147-A177-3AD203B41FA5}">
                      <a16:colId xmlns:a16="http://schemas.microsoft.com/office/drawing/2014/main" val="989477805"/>
                    </a:ext>
                  </a:extLst>
                </a:gridCol>
                <a:gridCol w="1363677">
                  <a:extLst>
                    <a:ext uri="{9D8B030D-6E8A-4147-A177-3AD203B41FA5}">
                      <a16:colId xmlns:a16="http://schemas.microsoft.com/office/drawing/2014/main" val="2306699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품목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53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HCM-5003</a:t>
                      </a:r>
                      <a:endParaRPr lang="ko-KR" altLang="en-US" sz="1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</a:rPr>
                        <a:t>29000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</a:rPr>
                        <a:t>29000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20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MHZ-19B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</a:rPr>
                        <a:t>30000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</a:rPr>
                        <a:t>30000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0371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DL-928S 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</a:rPr>
                        <a:t>6400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</a:rPr>
                        <a:t>6400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16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Raspberry pi 4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</a:rPr>
                        <a:t>42000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</a:rPr>
                        <a:t>42000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796771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총액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</a:rPr>
                        <a:t>107,400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981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59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현실적 제한조건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865CC-C772-4BC9-8C5D-05DE5CA5309D}"/>
              </a:ext>
            </a:extLst>
          </p:cNvPr>
          <p:cNvSpPr txBox="1"/>
          <p:nvPr/>
        </p:nvSpPr>
        <p:spPr>
          <a:xfrm>
            <a:off x="798423" y="364589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현실적 제한조건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7DD2D79-8089-4349-9084-0BF227032599}"/>
              </a:ext>
            </a:extLst>
          </p:cNvPr>
          <p:cNvGraphicFramePr>
            <a:graphicFrameLocks noGrp="1"/>
          </p:cNvGraphicFramePr>
          <p:nvPr/>
        </p:nvGraphicFramePr>
        <p:xfrm>
          <a:off x="1555307" y="1856661"/>
          <a:ext cx="8291944" cy="4782750"/>
        </p:xfrm>
        <a:graphic>
          <a:graphicData uri="http://schemas.openxmlformats.org/drawingml/2006/table">
            <a:tbl>
              <a:tblPr/>
              <a:tblGrid>
                <a:gridCol w="984572">
                  <a:extLst>
                    <a:ext uri="{9D8B030D-6E8A-4147-A177-3AD203B41FA5}">
                      <a16:colId xmlns:a16="http://schemas.microsoft.com/office/drawing/2014/main" val="981548847"/>
                    </a:ext>
                  </a:extLst>
                </a:gridCol>
                <a:gridCol w="3161400">
                  <a:extLst>
                    <a:ext uri="{9D8B030D-6E8A-4147-A177-3AD203B41FA5}">
                      <a16:colId xmlns:a16="http://schemas.microsoft.com/office/drawing/2014/main" val="2685712031"/>
                    </a:ext>
                  </a:extLst>
                </a:gridCol>
                <a:gridCol w="2766980">
                  <a:extLst>
                    <a:ext uri="{9D8B030D-6E8A-4147-A177-3AD203B41FA5}">
                      <a16:colId xmlns:a16="http://schemas.microsoft.com/office/drawing/2014/main" val="375767316"/>
                    </a:ext>
                  </a:extLst>
                </a:gridCol>
                <a:gridCol w="1378992">
                  <a:extLst>
                    <a:ext uri="{9D8B030D-6E8A-4147-A177-3AD203B41FA5}">
                      <a16:colId xmlns:a16="http://schemas.microsoft.com/office/drawing/2014/main" val="1378982674"/>
                    </a:ext>
                  </a:extLst>
                </a:gridCol>
              </a:tblGrid>
              <a:tr h="3622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현실적 제한 사항 검토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문제 해결 방법 제시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674368"/>
                  </a:ext>
                </a:extLst>
              </a:tr>
              <a:tr h="9373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안정성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밤에도 눈 깜빡임을 확실 감지하는 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적외선 카메라를 활용하기 때문에 밤에도 확실히 눈 깜빡임을 확인할 수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285969"/>
                  </a:ext>
                </a:extLst>
              </a:tr>
              <a:tr h="9373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경제성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합리적인 가격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시장조사에 있던 타 제품 보다 낮은 가격이다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701741"/>
                  </a:ext>
                </a:extLst>
              </a:tr>
              <a:tr h="12480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경쟁력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시장에서 경쟁력이 있는가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타 제품 보다 가격도 낮고 타 제품은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초 이상 눈을 감는 것을 기준으로 측정하여 이미 위험한 상태이지만  우리 제품은 분당 평균을 구하여 측정 하기 때문에 사전에 경고가 가능 또한 이산화탄소  센서를 통해 환기 권장기능이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953268"/>
                  </a:ext>
                </a:extLst>
              </a:tr>
              <a:tr h="9373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가용성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사용에 있어 편리한가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차량 내부에 설치만 완료하면 앱에서 연동 상태를 알려줘 쉽게 사용가능 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152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49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역할 분담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역할 분담 및 세부 내용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C364A-4BA8-4E85-9D8A-4D00CBA82AA6}"/>
              </a:ext>
            </a:extLst>
          </p:cNvPr>
          <p:cNvSpPr txBox="1"/>
          <p:nvPr/>
        </p:nvSpPr>
        <p:spPr>
          <a:xfrm>
            <a:off x="5160699" y="1815309"/>
            <a:ext cx="134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PM </a:t>
            </a:r>
            <a:r>
              <a:rPr lang="ko-KR" altLang="en-US" dirty="0"/>
              <a:t>오현석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B0508-F33C-4D15-A21B-B598645D5DD8}"/>
              </a:ext>
            </a:extLst>
          </p:cNvPr>
          <p:cNvSpPr txBox="1"/>
          <p:nvPr/>
        </p:nvSpPr>
        <p:spPr>
          <a:xfrm>
            <a:off x="8951792" y="4578908"/>
            <a:ext cx="114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박병인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95D217-3672-4927-B833-2E1CDC48AFC6}"/>
              </a:ext>
            </a:extLst>
          </p:cNvPr>
          <p:cNvSpPr txBox="1"/>
          <p:nvPr/>
        </p:nvSpPr>
        <p:spPr>
          <a:xfrm>
            <a:off x="1785042" y="4578908"/>
            <a:ext cx="114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박세훈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E0B9D-D657-446B-8586-AFDB6180A329}"/>
              </a:ext>
            </a:extLst>
          </p:cNvPr>
          <p:cNvSpPr txBox="1"/>
          <p:nvPr/>
        </p:nvSpPr>
        <p:spPr>
          <a:xfrm>
            <a:off x="5368417" y="4578908"/>
            <a:ext cx="114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우지원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F9FDE4-D7DF-4DED-AF51-43DEE547765F}"/>
              </a:ext>
            </a:extLst>
          </p:cNvPr>
          <p:cNvSpPr txBox="1"/>
          <p:nvPr/>
        </p:nvSpPr>
        <p:spPr>
          <a:xfrm>
            <a:off x="4353737" y="2600353"/>
            <a:ext cx="320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앱 개발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DB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dirty="0"/>
              <a:t>Firebase </a:t>
            </a:r>
            <a:r>
              <a:rPr lang="ko-KR" altLang="en-US" sz="1400" dirty="0"/>
              <a:t>앱과</a:t>
            </a:r>
            <a:r>
              <a:rPr lang="en-US" altLang="ko-KR" sz="1400" dirty="0"/>
              <a:t> </a:t>
            </a:r>
            <a:r>
              <a:rPr lang="ko-KR" altLang="en-US" sz="1400" dirty="0"/>
              <a:t>서버 연동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589B6-EA85-4005-AC4E-C24063D56E7F}"/>
              </a:ext>
            </a:extLst>
          </p:cNvPr>
          <p:cNvSpPr txBox="1"/>
          <p:nvPr/>
        </p:nvSpPr>
        <p:spPr>
          <a:xfrm>
            <a:off x="735693" y="5391395"/>
            <a:ext cx="327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OpenCV</a:t>
            </a:r>
            <a:r>
              <a:rPr lang="ko-KR" altLang="en-US" sz="1400" dirty="0"/>
              <a:t>를 활용한 눈 깜빡임 인식 연구</a:t>
            </a:r>
            <a:r>
              <a:rPr lang="en-US" altLang="ko-KR" sz="1400" dirty="0"/>
              <a:t>,</a:t>
            </a:r>
            <a:r>
              <a:rPr lang="ko-KR" altLang="en-US" sz="1400" dirty="0"/>
              <a:t> 데이터 전송 연구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150E1-362B-499B-AF34-4021E6521459}"/>
              </a:ext>
            </a:extLst>
          </p:cNvPr>
          <p:cNvSpPr txBox="1"/>
          <p:nvPr/>
        </p:nvSpPr>
        <p:spPr>
          <a:xfrm>
            <a:off x="4535606" y="5355851"/>
            <a:ext cx="2794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이산화탄소 농도 측정 및 작품디자인 연구</a:t>
            </a:r>
            <a:r>
              <a:rPr lang="ko-KR" altLang="en-US" sz="14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F88F19-12C0-4417-BFBB-F0D554FC6FE1}"/>
              </a:ext>
            </a:extLst>
          </p:cNvPr>
          <p:cNvSpPr txBox="1"/>
          <p:nvPr/>
        </p:nvSpPr>
        <p:spPr>
          <a:xfrm>
            <a:off x="8087503" y="5365185"/>
            <a:ext cx="2932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TTS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사용자 편의성 증가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앱과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ko-KR" altLang="en-US" sz="1400" dirty="0"/>
              <a:t>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5417834-16C9-4F9F-8BD1-32EEF728DA39}"/>
              </a:ext>
            </a:extLst>
          </p:cNvPr>
          <p:cNvGrpSpPr/>
          <p:nvPr/>
        </p:nvGrpSpPr>
        <p:grpSpPr>
          <a:xfrm>
            <a:off x="798423" y="5087267"/>
            <a:ext cx="3113882" cy="1142943"/>
            <a:chOff x="217496" y="2767302"/>
            <a:chExt cx="2541903" cy="76638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BBEF400-5313-45AE-B0E6-F4C82B79D839}"/>
                </a:ext>
              </a:extLst>
            </p:cNvPr>
            <p:cNvCxnSpPr/>
            <p:nvPr/>
          </p:nvCxnSpPr>
          <p:spPr>
            <a:xfrm>
              <a:off x="226265" y="3529839"/>
              <a:ext cx="2533134" cy="0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BED7A2C-E8CE-4DD6-A662-72FF615384E3}"/>
                </a:ext>
              </a:extLst>
            </p:cNvPr>
            <p:cNvCxnSpPr/>
            <p:nvPr/>
          </p:nvCxnSpPr>
          <p:spPr>
            <a:xfrm>
              <a:off x="236139" y="2767302"/>
              <a:ext cx="1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05B805B-6512-460C-952A-A5BC1BBE03C2}"/>
                </a:ext>
              </a:extLst>
            </p:cNvPr>
            <p:cNvCxnSpPr/>
            <p:nvPr/>
          </p:nvCxnSpPr>
          <p:spPr>
            <a:xfrm>
              <a:off x="2748095" y="2767302"/>
              <a:ext cx="2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F65C6AE-4391-4B59-9E05-F7001F2E31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96" y="2782669"/>
              <a:ext cx="2541903" cy="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5145C3A-1D2C-49B4-B28F-B84E27D3FAEC}"/>
              </a:ext>
            </a:extLst>
          </p:cNvPr>
          <p:cNvGrpSpPr/>
          <p:nvPr/>
        </p:nvGrpSpPr>
        <p:grpSpPr>
          <a:xfrm>
            <a:off x="4371409" y="5081534"/>
            <a:ext cx="3113882" cy="1142943"/>
            <a:chOff x="217496" y="2767302"/>
            <a:chExt cx="2541903" cy="766381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A7B1BE7-EDA8-409A-ADE5-789892214127}"/>
                </a:ext>
              </a:extLst>
            </p:cNvPr>
            <p:cNvCxnSpPr/>
            <p:nvPr/>
          </p:nvCxnSpPr>
          <p:spPr>
            <a:xfrm>
              <a:off x="226265" y="3529839"/>
              <a:ext cx="2533134" cy="0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67479F7-38A7-40A4-B0AB-0F53E8382AC3}"/>
                </a:ext>
              </a:extLst>
            </p:cNvPr>
            <p:cNvCxnSpPr/>
            <p:nvPr/>
          </p:nvCxnSpPr>
          <p:spPr>
            <a:xfrm>
              <a:off x="236139" y="2767302"/>
              <a:ext cx="1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D18B950-2C6F-44B1-BF93-BE1AAA3E24EE}"/>
                </a:ext>
              </a:extLst>
            </p:cNvPr>
            <p:cNvCxnSpPr/>
            <p:nvPr/>
          </p:nvCxnSpPr>
          <p:spPr>
            <a:xfrm>
              <a:off x="2748095" y="2767302"/>
              <a:ext cx="2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4C92E49-46D9-479A-93AC-79F7209B1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96" y="2782669"/>
              <a:ext cx="2541903" cy="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70FB4D1-6758-43BF-A5E2-07976D78BAA2}"/>
              </a:ext>
            </a:extLst>
          </p:cNvPr>
          <p:cNvGrpSpPr/>
          <p:nvPr/>
        </p:nvGrpSpPr>
        <p:grpSpPr>
          <a:xfrm>
            <a:off x="7955137" y="5075098"/>
            <a:ext cx="3113882" cy="1142943"/>
            <a:chOff x="217496" y="2767302"/>
            <a:chExt cx="2541903" cy="766381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2B4E993-E895-4C6F-8AB7-8F37BBDAA424}"/>
                </a:ext>
              </a:extLst>
            </p:cNvPr>
            <p:cNvCxnSpPr/>
            <p:nvPr/>
          </p:nvCxnSpPr>
          <p:spPr>
            <a:xfrm>
              <a:off x="226265" y="3529839"/>
              <a:ext cx="2533134" cy="0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38C26A9-FFE4-465F-AA0B-C1276F63AC07}"/>
                </a:ext>
              </a:extLst>
            </p:cNvPr>
            <p:cNvCxnSpPr/>
            <p:nvPr/>
          </p:nvCxnSpPr>
          <p:spPr>
            <a:xfrm>
              <a:off x="236139" y="2767302"/>
              <a:ext cx="1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1E480F8-E33B-4A30-9057-8A78D266554C}"/>
                </a:ext>
              </a:extLst>
            </p:cNvPr>
            <p:cNvCxnSpPr/>
            <p:nvPr/>
          </p:nvCxnSpPr>
          <p:spPr>
            <a:xfrm>
              <a:off x="2748095" y="2767302"/>
              <a:ext cx="2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34B7166-1A25-4A5D-87D2-975FDEA53C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96" y="2782669"/>
              <a:ext cx="2541903" cy="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5140B8C-AA59-4AA4-9892-3D6830F089EE}"/>
              </a:ext>
            </a:extLst>
          </p:cNvPr>
          <p:cNvGrpSpPr/>
          <p:nvPr/>
        </p:nvGrpSpPr>
        <p:grpSpPr>
          <a:xfrm>
            <a:off x="4394247" y="2281899"/>
            <a:ext cx="3077190" cy="1142943"/>
            <a:chOff x="217496" y="2767302"/>
            <a:chExt cx="2541903" cy="766381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331F9D5-F35D-4D88-BCA3-A3577DD9F6A1}"/>
                </a:ext>
              </a:extLst>
            </p:cNvPr>
            <p:cNvCxnSpPr/>
            <p:nvPr/>
          </p:nvCxnSpPr>
          <p:spPr>
            <a:xfrm>
              <a:off x="226265" y="3529839"/>
              <a:ext cx="2533134" cy="0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B67932A-2F25-4CA5-8C8F-7838E1738215}"/>
                </a:ext>
              </a:extLst>
            </p:cNvPr>
            <p:cNvCxnSpPr/>
            <p:nvPr/>
          </p:nvCxnSpPr>
          <p:spPr>
            <a:xfrm>
              <a:off x="236139" y="2767302"/>
              <a:ext cx="1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9BE7FE8-C262-436F-84DE-7C3E78A44763}"/>
                </a:ext>
              </a:extLst>
            </p:cNvPr>
            <p:cNvCxnSpPr/>
            <p:nvPr/>
          </p:nvCxnSpPr>
          <p:spPr>
            <a:xfrm>
              <a:off x="2748095" y="2767302"/>
              <a:ext cx="2" cy="76638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3919DED-B890-4955-9E4E-473AD858C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96" y="2782669"/>
              <a:ext cx="2541903" cy="1"/>
            </a:xfrm>
            <a:prstGeom prst="line">
              <a:avLst/>
            </a:prstGeom>
            <a:ln w="34925">
              <a:solidFill>
                <a:srgbClr val="1E32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4BA9177-0596-4149-820A-FAB3CCF343BA}"/>
              </a:ext>
            </a:extLst>
          </p:cNvPr>
          <p:cNvCxnSpPr/>
          <p:nvPr/>
        </p:nvCxnSpPr>
        <p:spPr>
          <a:xfrm>
            <a:off x="5959224" y="3419109"/>
            <a:ext cx="0" cy="1029079"/>
          </a:xfrm>
          <a:prstGeom prst="straightConnector1">
            <a:avLst/>
          </a:prstGeom>
          <a:ln w="28575">
            <a:solidFill>
              <a:srgbClr val="1E3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2C449DE-F8E5-4437-8D87-9E02E05C17A3}"/>
              </a:ext>
            </a:extLst>
          </p:cNvPr>
          <p:cNvCxnSpPr>
            <a:cxnSpLocks/>
          </p:cNvCxnSpPr>
          <p:nvPr/>
        </p:nvCxnSpPr>
        <p:spPr>
          <a:xfrm>
            <a:off x="2383002" y="3924406"/>
            <a:ext cx="0" cy="523782"/>
          </a:xfrm>
          <a:prstGeom prst="straightConnector1">
            <a:avLst/>
          </a:prstGeom>
          <a:ln w="28575">
            <a:solidFill>
              <a:srgbClr val="1E3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38805EC-33B0-416A-A0EF-F38807631FC7}"/>
              </a:ext>
            </a:extLst>
          </p:cNvPr>
          <p:cNvCxnSpPr>
            <a:cxnSpLocks/>
          </p:cNvCxnSpPr>
          <p:nvPr/>
        </p:nvCxnSpPr>
        <p:spPr>
          <a:xfrm>
            <a:off x="9539883" y="3924406"/>
            <a:ext cx="0" cy="523782"/>
          </a:xfrm>
          <a:prstGeom prst="straightConnector1">
            <a:avLst/>
          </a:prstGeom>
          <a:ln w="28575">
            <a:solidFill>
              <a:srgbClr val="1E3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8D6F628-2ED7-4DBA-8093-31358A29B52D}"/>
              </a:ext>
            </a:extLst>
          </p:cNvPr>
          <p:cNvCxnSpPr>
            <a:cxnSpLocks/>
          </p:cNvCxnSpPr>
          <p:nvPr/>
        </p:nvCxnSpPr>
        <p:spPr>
          <a:xfrm>
            <a:off x="2383002" y="3924406"/>
            <a:ext cx="7145045" cy="0"/>
          </a:xfrm>
          <a:prstGeom prst="line">
            <a:avLst/>
          </a:prstGeom>
          <a:ln w="28575">
            <a:solidFill>
              <a:srgbClr val="1E3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37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PO1" hidden="1">
            <a:extLst>
              <a:ext uri="{FF2B5EF4-FFF2-40B4-BE49-F238E27FC236}">
                <a16:creationId xmlns:a16="http://schemas.microsoft.com/office/drawing/2014/main" id="{B17F8569-EE90-45FB-9E7E-C8B461FAC7C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_PO1">
            <a:extLst>
              <a:ext uri="{FF2B5EF4-FFF2-40B4-BE49-F238E27FC236}">
                <a16:creationId xmlns:a16="http://schemas.microsoft.com/office/drawing/2014/main" id="{63D4D19D-467D-4D39-87B7-224F1CE2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9464675"/>
            <a:ext cx="5400675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&lt;그림 11 시스템 구성도&gt;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E144B-5AFE-4135-AFDB-548CA4BDF41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13866124-B9CF-4278-B129-0753BAB8BA3E}"/>
              </a:ext>
            </a:extLst>
          </p:cNvPr>
          <p:cNvSpPr/>
          <p:nvPr/>
        </p:nvSpPr>
        <p:spPr>
          <a:xfrm rot="16200000" flipV="1">
            <a:off x="-728662" y="728663"/>
            <a:ext cx="6858000" cy="5400675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308712" y="991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93A73-FF6D-47DB-9587-2927C4B4189F}"/>
              </a:ext>
            </a:extLst>
          </p:cNvPr>
          <p:cNvSpPr txBox="1"/>
          <p:nvPr/>
        </p:nvSpPr>
        <p:spPr>
          <a:xfrm>
            <a:off x="1079500" y="3070963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D1D3FF-5BE3-4276-8E66-3DB0CA8EF62C}"/>
              </a:ext>
            </a:extLst>
          </p:cNvPr>
          <p:cNvGrpSpPr/>
          <p:nvPr/>
        </p:nvGrpSpPr>
        <p:grpSpPr>
          <a:xfrm>
            <a:off x="5980761" y="4029617"/>
            <a:ext cx="2453762" cy="523220"/>
            <a:chOff x="294640" y="3596640"/>
            <a:chExt cx="2453762" cy="5232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0737FB-8097-4763-BA36-E498FAB17D4A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FD5B55-FDA0-4771-B786-0FF2DB06513C}"/>
                </a:ext>
              </a:extLst>
            </p:cNvPr>
            <p:cNvSpPr txBox="1"/>
            <p:nvPr/>
          </p:nvSpPr>
          <p:spPr>
            <a:xfrm>
              <a:off x="856666" y="3673584"/>
              <a:ext cx="1891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Firebase </a:t>
              </a:r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 연동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BF278A7-4786-4823-9A41-3C2204E9CD97}"/>
              </a:ext>
            </a:extLst>
          </p:cNvPr>
          <p:cNvGrpSpPr/>
          <p:nvPr/>
        </p:nvGrpSpPr>
        <p:grpSpPr>
          <a:xfrm>
            <a:off x="5980761" y="2353249"/>
            <a:ext cx="4068114" cy="523220"/>
            <a:chOff x="294640" y="3596640"/>
            <a:chExt cx="4068114" cy="52322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B14915-6AC9-464B-9183-873EA5C89CB7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166EE5-C8CF-4E5A-A18A-82E98B5D8AE1}"/>
                </a:ext>
              </a:extLst>
            </p:cNvPr>
            <p:cNvSpPr txBox="1"/>
            <p:nvPr/>
          </p:nvSpPr>
          <p:spPr>
            <a:xfrm>
              <a:off x="856666" y="3673584"/>
              <a:ext cx="3506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Arial" panose="020B0604020202020204" pitchFamily="34" charset="0"/>
                  <a:cs typeface="Arial" panose="020B0604020202020204" pitchFamily="34" charset="0"/>
                </a:rPr>
                <a:t>Android Studio</a:t>
              </a:r>
              <a:r>
                <a:rPr lang="ko-KR" alt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를 사용한 앱 구현</a:t>
              </a:r>
              <a:endParaRPr lang="en-US" altLang="ko-KR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2F5AB37-D72E-4FC9-815F-65585DE34BD2}"/>
              </a:ext>
            </a:extLst>
          </p:cNvPr>
          <p:cNvGrpSpPr/>
          <p:nvPr/>
        </p:nvGrpSpPr>
        <p:grpSpPr>
          <a:xfrm>
            <a:off x="5980761" y="3152961"/>
            <a:ext cx="1593077" cy="523220"/>
            <a:chOff x="294640" y="3596640"/>
            <a:chExt cx="1593077" cy="52322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276113-821F-459B-A5F8-3195D7DED17A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2D9AB6-616D-4304-A236-C5BA65D5FE7E}"/>
                </a:ext>
              </a:extLst>
            </p:cNvPr>
            <p:cNvSpPr txBox="1"/>
            <p:nvPr/>
          </p:nvSpPr>
          <p:spPr>
            <a:xfrm>
              <a:off x="856666" y="3673584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Arial" panose="020B0604020202020204" pitchFamily="34" charset="0"/>
                  <a:cs typeface="Arial" panose="020B0604020202020204" pitchFamily="34" charset="0"/>
                </a:rPr>
                <a:t>DB </a:t>
              </a:r>
              <a:r>
                <a:rPr lang="ko-KR" alt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구축</a:t>
              </a:r>
              <a:endParaRPr lang="en-US" altLang="ko-KR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80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Studio- app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865CC-C772-4BC9-8C5D-05DE5CA5309D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2" name="Picture 4" descr="안드로이드 스튜디오 - 해시넷">
            <a:extLst>
              <a:ext uri="{FF2B5EF4-FFF2-40B4-BE49-F238E27FC236}">
                <a16:creationId xmlns:a16="http://schemas.microsoft.com/office/drawing/2014/main" id="{08E8CFF4-C7E9-451C-93DE-A4006E4E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" y="2590010"/>
            <a:ext cx="4863194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Java transient이란?">
            <a:extLst>
              <a:ext uri="{FF2B5EF4-FFF2-40B4-BE49-F238E27FC236}">
                <a16:creationId xmlns:a16="http://schemas.microsoft.com/office/drawing/2014/main" id="{BAA6F407-9B0E-4E35-95A0-06FCBDE52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43735" y="4575096"/>
            <a:ext cx="2239883" cy="10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FE598F-D118-4232-A577-206421E330D5}"/>
              </a:ext>
            </a:extLst>
          </p:cNvPr>
          <p:cNvSpPr txBox="1"/>
          <p:nvPr/>
        </p:nvSpPr>
        <p:spPr>
          <a:xfrm>
            <a:off x="4835292" y="2835040"/>
            <a:ext cx="7290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Android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스튜디오는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Android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앱 개발을 위한 공식 통합 개발 환경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(IDE)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F7625-DFDE-47B4-894A-30CD1DB08BE4}"/>
              </a:ext>
            </a:extLst>
          </p:cNvPr>
          <p:cNvSpPr txBox="1"/>
          <p:nvPr/>
        </p:nvSpPr>
        <p:spPr>
          <a:xfrm>
            <a:off x="5354273" y="3646473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유연한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Gradle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기반 빌드 시스템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빠르고 기능이 풍부한 에뮬레이터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모든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Android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기기용으로 개발할 수 있는 통합 환경</a:t>
            </a:r>
          </a:p>
        </p:txBody>
      </p:sp>
    </p:spTree>
    <p:extLst>
      <p:ext uri="{BB962C8B-B14F-4D97-AF65-F5344CB8AC3E}">
        <p14:creationId xmlns:p14="http://schemas.microsoft.com/office/powerpoint/2010/main" val="157714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Studio- app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865CC-C772-4BC9-8C5D-05DE5CA5309D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C1C0B-3932-4FE4-861D-B9CCD66A4903}"/>
              </a:ext>
            </a:extLst>
          </p:cNvPr>
          <p:cNvSpPr txBox="1"/>
          <p:nvPr/>
        </p:nvSpPr>
        <p:spPr>
          <a:xfrm>
            <a:off x="5387056" y="2927379"/>
            <a:ext cx="67382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스퀘어 Light"/>
              </a:rPr>
              <a:t>눈 깜빡임이 멈췄을 때 알람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나눔스퀘어 Light"/>
            </a:endParaRPr>
          </a:p>
          <a:p>
            <a:pPr marL="342900" indent="-342900" rtl="0" fontAlgn="base">
              <a:buAutoNum type="arabicPeriod"/>
            </a:pP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나눔스퀘어 Light"/>
            </a:endParaRPr>
          </a:p>
          <a:p>
            <a:pPr marL="342900" indent="-342900" rtl="0" fontAlgn="base">
              <a:buAutoNum type="arabicPeriod"/>
            </a:pPr>
            <a:r>
              <a:rPr lang="ko-KR" altLang="en-US" sz="1800" dirty="0"/>
              <a:t>사용자의 운전 시간대</a:t>
            </a:r>
            <a:r>
              <a:rPr lang="en-US" altLang="ko-KR" sz="1800" dirty="0"/>
              <a:t>, </a:t>
            </a:r>
            <a:r>
              <a:rPr lang="ko-KR" altLang="en-US" sz="1800" dirty="0"/>
              <a:t>주행시간에 따른 피로도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스퀘어 Light"/>
              </a:rPr>
              <a:t>차트로 출력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나눔스퀘어 Light"/>
            </a:endParaRPr>
          </a:p>
          <a:p>
            <a:pPr marL="342900" indent="-342900" rtl="0" fontAlgn="base"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나눔스퀘어 Light"/>
            </a:endParaRPr>
          </a:p>
          <a:p>
            <a:pPr marL="342900" indent="-342900" rtl="0" fontAlgn="base"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나눔스퀘어 Light"/>
              </a:rPr>
              <a:t>얼굴인식 연동 확인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나눔스퀘어 Light"/>
            </a:endParaRPr>
          </a:p>
          <a:p>
            <a:pPr algn="ctr" rtl="0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나눔스퀘어 Light"/>
                <a:ea typeface="맑은 고딕" panose="020B0503020000020004" pitchFamily="50" charset="-127"/>
              </a:rPr>
              <a:t>​</a:t>
            </a:r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rtl="0" fontAlgn="base"/>
            <a:r>
              <a:rPr lang="ko-KR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스퀘어 Light"/>
              </a:rPr>
              <a:t>​</a:t>
            </a:r>
            <a:endParaRPr lang="ko-KR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85E666-0168-4EAA-AD0E-CBEA0B1E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4" y="2048424"/>
            <a:ext cx="2032530" cy="3414651"/>
          </a:xfrm>
          <a:prstGeom prst="rect">
            <a:avLst/>
          </a:prstGeom>
        </p:spPr>
      </p:pic>
      <p:pic>
        <p:nvPicPr>
          <p:cNvPr id="7170" name="Picture 2" descr="알람 시계 아이콘 디자인 서식 파일 벡터 절연, 알람 클립 아트, 시계 아이콘, 알람 아이콘 PNG, 일러스트 및 벡터 에 대한 무료  다운로드 - Pngtree">
            <a:extLst>
              <a:ext uri="{FF2B5EF4-FFF2-40B4-BE49-F238E27FC236}">
                <a16:creationId xmlns:a16="http://schemas.microsoft.com/office/drawing/2014/main" id="{DF611C50-30C2-4CD4-A4DA-FFA95B04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1340" y="2579218"/>
            <a:ext cx="2434380" cy="16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34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865CC-C772-4BC9-8C5D-05DE5CA5309D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7391F386-9F79-4E41-8A27-1A5FD099C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9" y="1914037"/>
            <a:ext cx="2704962" cy="9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Journey of Firebase 🔥 — Realtime Database | by Manuel Ernesto | Medium">
            <a:extLst>
              <a:ext uri="{FF2B5EF4-FFF2-40B4-BE49-F238E27FC236}">
                <a16:creationId xmlns:a16="http://schemas.microsoft.com/office/drawing/2014/main" id="{E16EC582-DEE9-4D11-8E4D-C596D6DEB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9906"/>
            <a:ext cx="4962388" cy="225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3FF42B-99E7-4986-BDBD-9482F2050BA3}"/>
              </a:ext>
            </a:extLst>
          </p:cNvPr>
          <p:cNvCxnSpPr>
            <a:cxnSpLocks/>
            <a:stCxn id="11" idx="2"/>
            <a:endCxn id="2050" idx="0"/>
          </p:cNvCxnSpPr>
          <p:nvPr/>
        </p:nvCxnSpPr>
        <p:spPr>
          <a:xfrm>
            <a:off x="1536940" y="2843868"/>
            <a:ext cx="944254" cy="496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7AEC82C-285E-4CCB-A7AD-178A1EC2F507}"/>
              </a:ext>
            </a:extLst>
          </p:cNvPr>
          <p:cNvSpPr txBox="1"/>
          <p:nvPr/>
        </p:nvSpPr>
        <p:spPr>
          <a:xfrm>
            <a:off x="4962388" y="2478896"/>
            <a:ext cx="6094602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Firebase :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 및 웹 애플리케이션 개발 플랫폼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111E41-BC0D-44C2-A364-D0A4478CDEFF}"/>
              </a:ext>
            </a:extLst>
          </p:cNvPr>
          <p:cNvSpPr txBox="1"/>
          <p:nvPr/>
        </p:nvSpPr>
        <p:spPr>
          <a:xfrm>
            <a:off x="4962388" y="4014133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FC Script"/>
              </a:rPr>
              <a:t>클라이언트 간에 동기화된 상태를 실시간으로 요구하는 모바일 앱을 위한 효율적이고 대기 시간이 짧은 솔루션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D40A5-A0B4-41E3-B06B-8A5DA6DAC92F}"/>
              </a:ext>
            </a:extLst>
          </p:cNvPr>
          <p:cNvSpPr txBox="1"/>
          <p:nvPr/>
        </p:nvSpPr>
        <p:spPr>
          <a:xfrm>
            <a:off x="4962388" y="358918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Firebase Realtime 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61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Firebase </a:t>
            </a: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앱 연동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865CC-C772-4BC9-8C5D-05DE5CA5309D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오현석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1BB2BD0-19D9-48B2-B02D-AF124C32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7" y="1726331"/>
            <a:ext cx="4283156" cy="135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B544D5-8274-430A-AD79-FF171FBA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70" y="3547728"/>
            <a:ext cx="1592396" cy="267522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3376505-4EA6-4602-B201-12245928F3B6}"/>
              </a:ext>
            </a:extLst>
          </p:cNvPr>
          <p:cNvCxnSpPr>
            <a:cxnSpLocks/>
          </p:cNvCxnSpPr>
          <p:nvPr/>
        </p:nvCxnSpPr>
        <p:spPr>
          <a:xfrm>
            <a:off x="1837945" y="2859560"/>
            <a:ext cx="0" cy="619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225458-526E-4E43-896B-7760AE1E6C76}"/>
              </a:ext>
            </a:extLst>
          </p:cNvPr>
          <p:cNvSpPr txBox="1"/>
          <p:nvPr/>
        </p:nvSpPr>
        <p:spPr>
          <a:xfrm>
            <a:off x="4622693" y="3217060"/>
            <a:ext cx="6094602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앱과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Firebase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연동을 통해 날짜 및 시간 별 눈 깜빡임을 받아와 그래프로 출력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0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PO1" hidden="1">
            <a:extLst>
              <a:ext uri="{FF2B5EF4-FFF2-40B4-BE49-F238E27FC236}">
                <a16:creationId xmlns:a16="http://schemas.microsoft.com/office/drawing/2014/main" id="{B17F8569-EE90-45FB-9E7E-C8B461FAC7C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_PO1">
            <a:extLst>
              <a:ext uri="{FF2B5EF4-FFF2-40B4-BE49-F238E27FC236}">
                <a16:creationId xmlns:a16="http://schemas.microsoft.com/office/drawing/2014/main" id="{63D4D19D-467D-4D39-87B7-224F1CE2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9464675"/>
            <a:ext cx="5400675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&lt;그림 11 시스템 구성도&gt;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E144B-5AFE-4135-AFDB-548CA4BDF41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13866124-B9CF-4278-B129-0753BAB8BA3E}"/>
              </a:ext>
            </a:extLst>
          </p:cNvPr>
          <p:cNvSpPr/>
          <p:nvPr/>
        </p:nvSpPr>
        <p:spPr>
          <a:xfrm rot="16200000" flipV="1">
            <a:off x="-728662" y="728664"/>
            <a:ext cx="6858000" cy="5400675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308712" y="991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93A73-FF6D-47DB-9587-2927C4B4189F}"/>
              </a:ext>
            </a:extLst>
          </p:cNvPr>
          <p:cNvSpPr txBox="1"/>
          <p:nvPr/>
        </p:nvSpPr>
        <p:spPr>
          <a:xfrm>
            <a:off x="1079500" y="3070963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 err="1">
                <a:solidFill>
                  <a:schemeClr val="bg1"/>
                </a:solidFill>
                <a:latin typeface="+mj-ea"/>
                <a:ea typeface="+mj-ea"/>
              </a:rPr>
              <a:t>박병인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B3A7A5-9353-4CE2-9092-FC1F3C7BBE72}"/>
              </a:ext>
            </a:extLst>
          </p:cNvPr>
          <p:cNvGrpSpPr/>
          <p:nvPr/>
        </p:nvGrpSpPr>
        <p:grpSpPr>
          <a:xfrm>
            <a:off x="5993688" y="2809353"/>
            <a:ext cx="3527838" cy="523220"/>
            <a:chOff x="294640" y="3596640"/>
            <a:chExt cx="3527838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3762C0-7C79-4274-B88F-F376ED2C56EB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757FD1-4229-468E-8D55-EFBCD7A89C23}"/>
                </a:ext>
              </a:extLst>
            </p:cNvPr>
            <p:cNvSpPr txBox="1"/>
            <p:nvPr/>
          </p:nvSpPr>
          <p:spPr>
            <a:xfrm>
              <a:off x="856666" y="3673584"/>
              <a:ext cx="2965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TTS</a:t>
              </a:r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ko-KR" altLang="en-US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통한 음성 출력 연구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804A9E4-C014-4ACF-B833-9B96CA88F4DA}"/>
              </a:ext>
            </a:extLst>
          </p:cNvPr>
          <p:cNvGrpSpPr/>
          <p:nvPr/>
        </p:nvGrpSpPr>
        <p:grpSpPr>
          <a:xfrm>
            <a:off x="5993688" y="3717294"/>
            <a:ext cx="3218522" cy="523220"/>
            <a:chOff x="294640" y="3596640"/>
            <a:chExt cx="3218522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8BBABB-5258-44FD-963B-4695953703F5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16F30D-39CC-4E90-8882-737C838E22B6}"/>
                </a:ext>
              </a:extLst>
            </p:cNvPr>
            <p:cNvSpPr txBox="1"/>
            <p:nvPr/>
          </p:nvSpPr>
          <p:spPr>
            <a:xfrm>
              <a:off x="856666" y="3673584"/>
              <a:ext cx="265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앱과 </a:t>
              </a:r>
              <a:r>
                <a:rPr lang="ko-KR" altLang="en-US" sz="18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라즈베리파이</a:t>
              </a:r>
              <a:r>
                <a:rPr lang="ko-KR" altLang="en-US" sz="1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연결</a:t>
              </a:r>
              <a:endParaRPr lang="en-US" altLang="ko-KR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95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048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150723" y="1128603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>
            <a:grpSpLocks/>
          </p:cNvGrpSpPr>
          <p:nvPr/>
        </p:nvGrpSpPr>
        <p:grpSpPr>
          <a:xfrm>
            <a:off x="769060" y="2537343"/>
            <a:ext cx="2713743" cy="523220"/>
            <a:chOff x="294640" y="3596640"/>
            <a:chExt cx="2713743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06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개발 배경 및 필요성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47387F-F562-4EEC-899C-7328B9E5ABD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167387-E30F-4C7A-9EE9-32F18A5E8E9C}"/>
              </a:ext>
            </a:extLst>
          </p:cNvPr>
          <p:cNvGrpSpPr>
            <a:grpSpLocks/>
          </p:cNvGrpSpPr>
          <p:nvPr/>
        </p:nvGrpSpPr>
        <p:grpSpPr>
          <a:xfrm>
            <a:off x="769060" y="3179533"/>
            <a:ext cx="2439629" cy="523220"/>
            <a:chOff x="294640" y="3596640"/>
            <a:chExt cx="2439629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1935FF-BD5A-4E0A-829E-170EE2B1C7BA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33AE1C-CE0C-4AF3-A083-91DDF41CF9CA}"/>
                </a:ext>
              </a:extLst>
            </p:cNvPr>
            <p:cNvSpPr txBox="1"/>
            <p:nvPr/>
          </p:nvSpPr>
          <p:spPr>
            <a:xfrm>
              <a:off x="943394" y="3688973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시장현황 및 분석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2278E6A-3BBA-45D6-A061-8521F3E25441}"/>
              </a:ext>
            </a:extLst>
          </p:cNvPr>
          <p:cNvGrpSpPr>
            <a:grpSpLocks/>
          </p:cNvGrpSpPr>
          <p:nvPr/>
        </p:nvGrpSpPr>
        <p:grpSpPr>
          <a:xfrm>
            <a:off x="769060" y="3821723"/>
            <a:ext cx="1742323" cy="523220"/>
            <a:chOff x="294640" y="3596640"/>
            <a:chExt cx="1742323" cy="52322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8F38DF-3674-49CC-9BFA-440B25D45156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D3BF98-D4BF-44A3-B5C1-1F644533B34A}"/>
                </a:ext>
              </a:extLst>
            </p:cNvPr>
            <p:cNvSpPr txBox="1"/>
            <p:nvPr/>
          </p:nvSpPr>
          <p:spPr>
            <a:xfrm>
              <a:off x="943394" y="3688973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최종 목표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4BC33A3-16EC-4EF7-B1F1-12FECBA6FC43}"/>
              </a:ext>
            </a:extLst>
          </p:cNvPr>
          <p:cNvGrpSpPr>
            <a:grpSpLocks/>
          </p:cNvGrpSpPr>
          <p:nvPr/>
        </p:nvGrpSpPr>
        <p:grpSpPr>
          <a:xfrm>
            <a:off x="769060" y="4463913"/>
            <a:ext cx="2165516" cy="523220"/>
            <a:chOff x="294640" y="3596640"/>
            <a:chExt cx="2165516" cy="52322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32666D-9FA8-481B-A0C1-5AF05EEA6DF3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27281B-4ADB-4D26-BFF8-2CA33A8B4F9E}"/>
                </a:ext>
              </a:extLst>
            </p:cNvPr>
            <p:cNvSpPr txBox="1"/>
            <p:nvPr/>
          </p:nvSpPr>
          <p:spPr>
            <a:xfrm>
              <a:off x="943394" y="3688973"/>
              <a:ext cx="1516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시스템 구성도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2A06C2E-77C4-437C-8CDF-24767A8C1158}"/>
              </a:ext>
            </a:extLst>
          </p:cNvPr>
          <p:cNvGrpSpPr>
            <a:grpSpLocks/>
          </p:cNvGrpSpPr>
          <p:nvPr/>
        </p:nvGrpSpPr>
        <p:grpSpPr>
          <a:xfrm>
            <a:off x="769060" y="5106103"/>
            <a:ext cx="1953919" cy="523220"/>
            <a:chOff x="294640" y="3596640"/>
            <a:chExt cx="1953919" cy="52322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D09C1E-8949-4BDD-8670-22DB9F19A1C4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DC5DF2-A3CB-4954-8923-64F3FE5F61FF}"/>
                </a:ext>
              </a:extLst>
            </p:cNvPr>
            <p:cNvSpPr txBox="1"/>
            <p:nvPr/>
          </p:nvSpPr>
          <p:spPr>
            <a:xfrm>
              <a:off x="943394" y="3688973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부품 리스트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B2D3600-D4FD-4CD6-AD8B-FF96B2E91657}"/>
              </a:ext>
            </a:extLst>
          </p:cNvPr>
          <p:cNvGrpSpPr>
            <a:grpSpLocks/>
          </p:cNvGrpSpPr>
          <p:nvPr/>
        </p:nvGrpSpPr>
        <p:grpSpPr>
          <a:xfrm>
            <a:off x="769060" y="5748292"/>
            <a:ext cx="2377112" cy="523220"/>
            <a:chOff x="294640" y="3596640"/>
            <a:chExt cx="2377112" cy="52322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EA2551-3F2E-49FC-8726-ADA83A9F8239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C5211E9-D72C-441D-B014-C1F03AF2473D}"/>
                </a:ext>
              </a:extLst>
            </p:cNvPr>
            <p:cNvSpPr txBox="1"/>
            <p:nvPr/>
          </p:nvSpPr>
          <p:spPr>
            <a:xfrm>
              <a:off x="943394" y="3688973"/>
              <a:ext cx="1728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현실적 제한조건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037D102-E522-4693-9F5C-14C4E83FABF3}"/>
              </a:ext>
            </a:extLst>
          </p:cNvPr>
          <p:cNvGrpSpPr>
            <a:grpSpLocks/>
          </p:cNvGrpSpPr>
          <p:nvPr/>
        </p:nvGrpSpPr>
        <p:grpSpPr>
          <a:xfrm>
            <a:off x="6096000" y="2537343"/>
            <a:ext cx="3237924" cy="523220"/>
            <a:chOff x="294640" y="3596640"/>
            <a:chExt cx="3237924" cy="52322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FE1D6C1-3630-416F-A42F-31F203594CFF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7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2F9B8FA-BB3F-4524-8CB6-3F7199161358}"/>
                </a:ext>
              </a:extLst>
            </p:cNvPr>
            <p:cNvSpPr txBox="1"/>
            <p:nvPr/>
          </p:nvSpPr>
          <p:spPr>
            <a:xfrm>
              <a:off x="943394" y="3688973"/>
              <a:ext cx="2589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역할 분담 및 세부 내용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5D56966-ADD5-430E-88ED-2D2872A98BCC}"/>
              </a:ext>
            </a:extLst>
          </p:cNvPr>
          <p:cNvGrpSpPr>
            <a:grpSpLocks/>
          </p:cNvGrpSpPr>
          <p:nvPr/>
        </p:nvGrpSpPr>
        <p:grpSpPr>
          <a:xfrm>
            <a:off x="6096000" y="3179533"/>
            <a:ext cx="1756750" cy="523220"/>
            <a:chOff x="294640" y="3596640"/>
            <a:chExt cx="1756750" cy="52322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C30BC81-601C-4CF8-86D9-7A25ECC26D15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8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DD0582-6D11-492A-90F0-BFEC87A2C2DF}"/>
                </a:ext>
              </a:extLst>
            </p:cNvPr>
            <p:cNvSpPr txBox="1"/>
            <p:nvPr/>
          </p:nvSpPr>
          <p:spPr>
            <a:xfrm>
              <a:off x="943394" y="368897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추진일정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F1C1257-A84A-46A1-808B-117E4409EBE5}"/>
              </a:ext>
            </a:extLst>
          </p:cNvPr>
          <p:cNvGrpSpPr>
            <a:grpSpLocks/>
          </p:cNvGrpSpPr>
          <p:nvPr/>
        </p:nvGrpSpPr>
        <p:grpSpPr>
          <a:xfrm>
            <a:off x="6096000" y="3821723"/>
            <a:ext cx="1679805" cy="523220"/>
            <a:chOff x="294640" y="3596640"/>
            <a:chExt cx="1679805" cy="52322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4B0E5DF-9BBF-4F01-B77B-7B265012EDE7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9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0CAA105-442E-4B65-8CD4-51940F935CB3}"/>
                </a:ext>
              </a:extLst>
            </p:cNvPr>
            <p:cNvSpPr txBox="1"/>
            <p:nvPr/>
          </p:nvSpPr>
          <p:spPr>
            <a:xfrm>
              <a:off x="943394" y="3688973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기대효과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997E847-BC08-4CFC-A302-42A0611F7829}"/>
              </a:ext>
            </a:extLst>
          </p:cNvPr>
          <p:cNvGrpSpPr>
            <a:grpSpLocks/>
          </p:cNvGrpSpPr>
          <p:nvPr/>
        </p:nvGrpSpPr>
        <p:grpSpPr>
          <a:xfrm>
            <a:off x="5980352" y="4479302"/>
            <a:ext cx="1804840" cy="523220"/>
            <a:chOff x="294640" y="3596640"/>
            <a:chExt cx="1804840" cy="52322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5E0D8B4-6B84-4625-B4B9-BA77C38C5A72}"/>
                </a:ext>
              </a:extLst>
            </p:cNvPr>
            <p:cNvSpPr txBox="1"/>
            <p:nvPr/>
          </p:nvSpPr>
          <p:spPr>
            <a:xfrm>
              <a:off x="294640" y="3596640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10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F85687-B62E-4B52-BCB4-D996D2A3C1EF}"/>
                </a:ext>
              </a:extLst>
            </p:cNvPr>
            <p:cNvSpPr txBox="1"/>
            <p:nvPr/>
          </p:nvSpPr>
          <p:spPr>
            <a:xfrm>
              <a:off x="943394" y="3688973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  참고문헌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B342E52-2727-466A-99C0-5EB64496F86D}"/>
              </a:ext>
            </a:extLst>
          </p:cNvPr>
          <p:cNvGrpSpPr>
            <a:grpSpLocks/>
          </p:cNvGrpSpPr>
          <p:nvPr/>
        </p:nvGrpSpPr>
        <p:grpSpPr>
          <a:xfrm>
            <a:off x="6003667" y="5106103"/>
            <a:ext cx="1420119" cy="523220"/>
            <a:chOff x="294640" y="3596640"/>
            <a:chExt cx="1420119" cy="52322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2F7EF9-B436-4324-AA84-B3B73685694C}"/>
                </a:ext>
              </a:extLst>
            </p:cNvPr>
            <p:cNvSpPr txBox="1"/>
            <p:nvPr/>
          </p:nvSpPr>
          <p:spPr>
            <a:xfrm>
              <a:off x="294640" y="3596640"/>
              <a:ext cx="601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11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9B597E-4C3C-449B-84AB-639A8C90E819}"/>
                </a:ext>
              </a:extLst>
            </p:cNvPr>
            <p:cNvSpPr txBox="1"/>
            <p:nvPr/>
          </p:nvSpPr>
          <p:spPr>
            <a:xfrm>
              <a:off x="943394" y="3688973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rgbClr val="393939"/>
                  </a:solidFill>
                </a:rPr>
                <a:t>  Q&amp;A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6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TTS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2" name="Picture 14" descr="Google Text-to-Speech을 위한 Android - Uptodown에서 APK를 다운로드하세요">
            <a:extLst>
              <a:ext uri="{FF2B5EF4-FFF2-40B4-BE49-F238E27FC236}">
                <a16:creationId xmlns:a16="http://schemas.microsoft.com/office/drawing/2014/main" id="{9D874F79-7CB6-4835-BD5B-C42A4023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23" y="2420958"/>
            <a:ext cx="2154502" cy="215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4764E0-F720-44FF-A12C-E5305EB7257B}"/>
              </a:ext>
            </a:extLst>
          </p:cNvPr>
          <p:cNvSpPr txBox="1"/>
          <p:nvPr/>
        </p:nvSpPr>
        <p:spPr>
          <a:xfrm>
            <a:off x="4824029" y="3179446"/>
            <a:ext cx="6094602" cy="669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구글 텍스트 음성 변환은 안드로이드 운영 체제용으로 구글이 개발한 스크린 리더 애플리케이션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A1573F5-B10E-4BB6-B966-FEF6D7815F0C}"/>
              </a:ext>
            </a:extLst>
          </p:cNvPr>
          <p:cNvCxnSpPr>
            <a:cxnSpLocks/>
            <a:stCxn id="2062" idx="3"/>
          </p:cNvCxnSpPr>
          <p:nvPr/>
        </p:nvCxnSpPr>
        <p:spPr>
          <a:xfrm>
            <a:off x="2952925" y="3498209"/>
            <a:ext cx="1661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C64BBE3-F193-4DF2-BD89-FB527265593C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 err="1">
                <a:solidFill>
                  <a:schemeClr val="bg1"/>
                </a:solidFill>
                <a:latin typeface="+mj-ea"/>
                <a:ea typeface="+mj-ea"/>
              </a:rPr>
              <a:t>박병인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262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6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TTS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2" name="Picture 14" descr="Google Text-to-Speech을 위한 Android - Uptodown에서 APK를 다운로드하세요">
            <a:extLst>
              <a:ext uri="{FF2B5EF4-FFF2-40B4-BE49-F238E27FC236}">
                <a16:creationId xmlns:a16="http://schemas.microsoft.com/office/drawing/2014/main" id="{9D874F79-7CB6-4835-BD5B-C42A4023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35" y="3028089"/>
            <a:ext cx="2154502" cy="215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64BBE3-F193-4DF2-BD89-FB527265593C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 err="1">
                <a:solidFill>
                  <a:schemeClr val="bg1"/>
                </a:solidFill>
                <a:latin typeface="+mj-ea"/>
                <a:ea typeface="+mj-ea"/>
              </a:rPr>
              <a:t>박병인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291A65-070C-43F9-B67C-5AAAAB858E43}"/>
              </a:ext>
            </a:extLst>
          </p:cNvPr>
          <p:cNvCxnSpPr>
            <a:cxnSpLocks/>
          </p:cNvCxnSpPr>
          <p:nvPr/>
        </p:nvCxnSpPr>
        <p:spPr>
          <a:xfrm>
            <a:off x="2053226" y="2752661"/>
            <a:ext cx="631251" cy="502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안드로이드 스튜디오 - 해시넷">
            <a:extLst>
              <a:ext uri="{FF2B5EF4-FFF2-40B4-BE49-F238E27FC236}">
                <a16:creationId xmlns:a16="http://schemas.microsoft.com/office/drawing/2014/main" id="{F86A368E-4B7E-4306-B00D-B9904EBA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0" y="1809162"/>
            <a:ext cx="3734293" cy="9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72156C-73E3-478A-9CA2-721025105238}"/>
              </a:ext>
            </a:extLst>
          </p:cNvPr>
          <p:cNvSpPr txBox="1"/>
          <p:nvPr/>
        </p:nvSpPr>
        <p:spPr>
          <a:xfrm>
            <a:off x="5247746" y="2920092"/>
            <a:ext cx="6094602" cy="373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안드로이드 스튜디오에서 </a:t>
            </a: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TTS API 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사용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92B23-25A5-4E51-B52D-B647A8D7155B}"/>
              </a:ext>
            </a:extLst>
          </p:cNvPr>
          <p:cNvSpPr txBox="1"/>
          <p:nvPr/>
        </p:nvSpPr>
        <p:spPr>
          <a:xfrm>
            <a:off x="5561901" y="3565321"/>
            <a:ext cx="4486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환기가 필요합니다</a:t>
            </a:r>
            <a:r>
              <a:rPr lang="en-US" altLang="ko-KR" dirty="0"/>
              <a:t>“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눈 깜빡임 횟수가 평균 </a:t>
            </a:r>
            <a:r>
              <a:rPr lang="en-US" altLang="ko-KR" dirty="0"/>
              <a:t>5</a:t>
            </a:r>
            <a:r>
              <a:rPr lang="ko-KR" altLang="en-US" dirty="0"/>
              <a:t>회 줄었습니다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휴식을 권장 드립니다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9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앱과 </a:t>
            </a:r>
            <a:r>
              <a:rPr lang="ko-KR" altLang="en-US" sz="2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4BBE3-F193-4DF2-BD89-FB527265593C}"/>
              </a:ext>
            </a:extLst>
          </p:cNvPr>
          <p:cNvSpPr txBox="1"/>
          <p:nvPr/>
        </p:nvSpPr>
        <p:spPr>
          <a:xfrm>
            <a:off x="798423" y="36458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 err="1">
                <a:solidFill>
                  <a:schemeClr val="bg1"/>
                </a:solidFill>
                <a:latin typeface="+mj-ea"/>
                <a:ea typeface="+mj-ea"/>
              </a:rPr>
              <a:t>박병인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" name="Picture 4" descr="안드로이드 스튜디오 - 해시넷">
            <a:extLst>
              <a:ext uri="{FF2B5EF4-FFF2-40B4-BE49-F238E27FC236}">
                <a16:creationId xmlns:a16="http://schemas.microsoft.com/office/drawing/2014/main" id="{F86A368E-4B7E-4306-B00D-B9904EBA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1" y="3555180"/>
            <a:ext cx="3734293" cy="9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PI] Raspberry pi 4 CM + I/O board 도착 - Clazitive Developer">
            <a:extLst>
              <a:ext uri="{FF2B5EF4-FFF2-40B4-BE49-F238E27FC236}">
                <a16:creationId xmlns:a16="http://schemas.microsoft.com/office/drawing/2014/main" id="{4EBD5FA4-EC76-4205-84E2-5C97969B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80" y="3655067"/>
            <a:ext cx="3231604" cy="82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블루투스 사용설명서 - 얼리어답터">
            <a:extLst>
              <a:ext uri="{FF2B5EF4-FFF2-40B4-BE49-F238E27FC236}">
                <a16:creationId xmlns:a16="http://schemas.microsoft.com/office/drawing/2014/main" id="{704ED88A-D7BA-4C8E-8EA2-1B6910D02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696" y="3552078"/>
            <a:ext cx="3231603" cy="94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4D29D9B-4AD8-494E-BB4A-9A24CBBDBBB2}"/>
              </a:ext>
            </a:extLst>
          </p:cNvPr>
          <p:cNvCxnSpPr>
            <a:cxnSpLocks/>
          </p:cNvCxnSpPr>
          <p:nvPr/>
        </p:nvCxnSpPr>
        <p:spPr>
          <a:xfrm>
            <a:off x="6962862" y="4009637"/>
            <a:ext cx="12682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1092674-4AEB-4EAF-BC27-E83F04443991}"/>
              </a:ext>
            </a:extLst>
          </p:cNvPr>
          <p:cNvCxnSpPr>
            <a:cxnSpLocks/>
          </p:cNvCxnSpPr>
          <p:nvPr/>
        </p:nvCxnSpPr>
        <p:spPr>
          <a:xfrm>
            <a:off x="3588286" y="3999952"/>
            <a:ext cx="102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96CF8B-0433-428F-8015-BF3D31A20319}"/>
              </a:ext>
            </a:extLst>
          </p:cNvPr>
          <p:cNvSpPr txBox="1"/>
          <p:nvPr/>
        </p:nvSpPr>
        <p:spPr>
          <a:xfrm>
            <a:off x="3845071" y="3244334"/>
            <a:ext cx="38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눈 깜빡임 </a:t>
            </a:r>
            <a:r>
              <a:rPr lang="en-US" altLang="ko-KR" dirty="0"/>
              <a:t>+ </a:t>
            </a:r>
            <a:r>
              <a:rPr lang="ko-KR" altLang="en-US" dirty="0"/>
              <a:t>이산화탄소 농도 전송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62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PO1" hidden="1">
            <a:extLst>
              <a:ext uri="{FF2B5EF4-FFF2-40B4-BE49-F238E27FC236}">
                <a16:creationId xmlns:a16="http://schemas.microsoft.com/office/drawing/2014/main" id="{B17F8569-EE90-45FB-9E7E-C8B461FAC7C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_PO1">
            <a:extLst>
              <a:ext uri="{FF2B5EF4-FFF2-40B4-BE49-F238E27FC236}">
                <a16:creationId xmlns:a16="http://schemas.microsoft.com/office/drawing/2014/main" id="{63D4D19D-467D-4D39-87B7-224F1CE2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9464675"/>
            <a:ext cx="5400675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&lt;그림 11 시스템 구성도&gt;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E144B-5AFE-4135-AFDB-548CA4BDF41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4B36025-EC87-4D22-BA62-D8FB790EDF18}"/>
              </a:ext>
            </a:extLst>
          </p:cNvPr>
          <p:cNvGrpSpPr/>
          <p:nvPr/>
        </p:nvGrpSpPr>
        <p:grpSpPr>
          <a:xfrm>
            <a:off x="6096000" y="2905780"/>
            <a:ext cx="2890817" cy="523220"/>
            <a:chOff x="294640" y="3596640"/>
            <a:chExt cx="2890817" cy="52322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7A02C9-44A6-40AE-8E0B-F5CC0F7EDF63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EEBD66-BC07-48E2-A179-85217FE34980}"/>
                </a:ext>
              </a:extLst>
            </p:cNvPr>
            <p:cNvSpPr txBox="1"/>
            <p:nvPr/>
          </p:nvSpPr>
          <p:spPr>
            <a:xfrm>
              <a:off x="759793" y="3673584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이산화탄소 농도 측정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F89ABE-42C6-4E47-AFC4-7F76AB7C2E27}"/>
              </a:ext>
            </a:extLst>
          </p:cNvPr>
          <p:cNvGrpSpPr/>
          <p:nvPr/>
        </p:nvGrpSpPr>
        <p:grpSpPr>
          <a:xfrm>
            <a:off x="6096000" y="3799749"/>
            <a:ext cx="1885734" cy="523220"/>
            <a:chOff x="294640" y="3596640"/>
            <a:chExt cx="1885734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4E8E70-D67B-4D69-BFA0-B2D915486AF9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3C3575-128E-4B68-894F-CECF571535AF}"/>
                </a:ext>
              </a:extLst>
            </p:cNvPr>
            <p:cNvSpPr txBox="1"/>
            <p:nvPr/>
          </p:nvSpPr>
          <p:spPr>
            <a:xfrm>
              <a:off x="759793" y="3673584"/>
              <a:ext cx="1420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작품디자인 </a:t>
              </a:r>
              <a:endParaRPr lang="en-US" altLang="ko-KR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13866124-B9CF-4278-B129-0753BAB8BA3E}"/>
              </a:ext>
            </a:extLst>
          </p:cNvPr>
          <p:cNvSpPr/>
          <p:nvPr/>
        </p:nvSpPr>
        <p:spPr>
          <a:xfrm rot="16200000" flipV="1">
            <a:off x="-728662" y="728664"/>
            <a:ext cx="6858000" cy="5400675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308712" y="991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93A73-FF6D-47DB-9587-2927C4B4189F}"/>
              </a:ext>
            </a:extLst>
          </p:cNvPr>
          <p:cNvSpPr txBox="1"/>
          <p:nvPr/>
        </p:nvSpPr>
        <p:spPr>
          <a:xfrm>
            <a:off x="1079500" y="3070963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468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이산화탄소 센서 연결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12768D1-78DF-4E69-8945-6FD506A3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48" y="2106469"/>
            <a:ext cx="2417952" cy="18569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51EA8E-47FC-4552-B1F7-4BB2340D25CA}"/>
              </a:ext>
            </a:extLst>
          </p:cNvPr>
          <p:cNvSpPr txBox="1"/>
          <p:nvPr/>
        </p:nvSpPr>
        <p:spPr>
          <a:xfrm>
            <a:off x="798423" y="36458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" name="Picture 6" descr="라즈베리 파이 - 위키백과, 우리 모두의 백과사전">
            <a:extLst>
              <a:ext uri="{FF2B5EF4-FFF2-40B4-BE49-F238E27FC236}">
                <a16:creationId xmlns:a16="http://schemas.microsoft.com/office/drawing/2014/main" id="{E7237CE8-BFE9-49CB-A928-EBF5A48D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59" y="4525802"/>
            <a:ext cx="2726308" cy="201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E151D-85EC-4407-A3E4-99A0362CC951}"/>
              </a:ext>
            </a:extLst>
          </p:cNvPr>
          <p:cNvSpPr txBox="1"/>
          <p:nvPr/>
        </p:nvSpPr>
        <p:spPr>
          <a:xfrm>
            <a:off x="5150840" y="2850296"/>
            <a:ext cx="569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dirty="0">
                <a:solidFill>
                  <a:schemeClr val="tx1"/>
                </a:solidFill>
              </a:rPr>
              <a:t>MHZ-19B</a:t>
            </a:r>
            <a:r>
              <a:rPr lang="ko-KR" altLang="en-US" sz="1800" b="0" dirty="0">
                <a:solidFill>
                  <a:schemeClr val="tx1"/>
                </a:solidFill>
              </a:rPr>
              <a:t>를 사용</a:t>
            </a:r>
            <a:r>
              <a:rPr lang="ko-KR" altLang="en-US" dirty="0"/>
              <a:t>차량 내부의 이산화 탄소 농도 측정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713344D-2120-4A29-A6B4-8B69ED3A64D0}"/>
              </a:ext>
            </a:extLst>
          </p:cNvPr>
          <p:cNvCxnSpPr>
            <a:stCxn id="49" idx="3"/>
            <a:endCxn id="2" idx="1"/>
          </p:cNvCxnSpPr>
          <p:nvPr/>
        </p:nvCxnSpPr>
        <p:spPr>
          <a:xfrm flipV="1">
            <a:off x="3005000" y="3034962"/>
            <a:ext cx="214584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4641EC9-C9F1-47D3-AE0F-4321C6888A05}"/>
              </a:ext>
            </a:extLst>
          </p:cNvPr>
          <p:cNvCxnSpPr>
            <a:stCxn id="49" idx="2"/>
            <a:endCxn id="17" idx="0"/>
          </p:cNvCxnSpPr>
          <p:nvPr/>
        </p:nvCxnSpPr>
        <p:spPr>
          <a:xfrm>
            <a:off x="1796024" y="3963456"/>
            <a:ext cx="1456489" cy="56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2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이산화탄소 센서 연결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865CC-C772-4BC9-8C5D-05DE5CA5309D}"/>
              </a:ext>
            </a:extLst>
          </p:cNvPr>
          <p:cNvSpPr txBox="1"/>
          <p:nvPr/>
        </p:nvSpPr>
        <p:spPr>
          <a:xfrm>
            <a:off x="798423" y="36458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C9895-374D-4689-88A9-B6686E3D5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3003282"/>
            <a:ext cx="5551594" cy="3656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05E51-D838-4161-9C6C-E7825522E168}"/>
              </a:ext>
            </a:extLst>
          </p:cNvPr>
          <p:cNvSpPr txBox="1"/>
          <p:nvPr/>
        </p:nvSpPr>
        <p:spPr>
          <a:xfrm>
            <a:off x="6405081" y="4881931"/>
            <a:ext cx="515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실내 환경 권고기준치 </a:t>
            </a:r>
            <a:r>
              <a:rPr lang="en-US" altLang="ko-KR" dirty="0"/>
              <a:t>1000ppm </a:t>
            </a:r>
            <a:r>
              <a:rPr lang="ko-KR" altLang="en-US" dirty="0"/>
              <a:t>초과시 주의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2000ppm </a:t>
            </a:r>
            <a:r>
              <a:rPr lang="ko-KR" altLang="en-US" dirty="0"/>
              <a:t>초과시 환기 권유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680A5F-AC11-4EDB-A0F6-BB2B20162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081" y="1867458"/>
            <a:ext cx="5157347" cy="24338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2D3A93-F679-4905-A55B-F4F8642FE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2" y="1735401"/>
            <a:ext cx="4727067" cy="126788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991A29-A785-4D37-BB60-905C252992C4}"/>
              </a:ext>
            </a:extLst>
          </p:cNvPr>
          <p:cNvCxnSpPr/>
          <p:nvPr/>
        </p:nvCxnSpPr>
        <p:spPr>
          <a:xfrm>
            <a:off x="6096000" y="1726331"/>
            <a:ext cx="0" cy="4351740"/>
          </a:xfrm>
          <a:prstGeom prst="line">
            <a:avLst/>
          </a:prstGeom>
          <a:ln w="12700">
            <a:solidFill>
              <a:schemeClr val="tx1">
                <a:alpha val="2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17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외형 디자인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691D3-A726-4DC0-99BB-701541D37D0E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6F8F7F-3F4E-4DEF-8707-64B809075EF6}"/>
              </a:ext>
            </a:extLst>
          </p:cNvPr>
          <p:cNvSpPr/>
          <p:nvPr/>
        </p:nvSpPr>
        <p:spPr>
          <a:xfrm>
            <a:off x="10048875" y="6273281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865CC-C772-4BC9-8C5D-05DE5CA5309D}"/>
              </a:ext>
            </a:extLst>
          </p:cNvPr>
          <p:cNvSpPr txBox="1"/>
          <p:nvPr/>
        </p:nvSpPr>
        <p:spPr>
          <a:xfrm>
            <a:off x="798423" y="36458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우지원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18191E-2CC2-43B8-B1C4-D5AA362A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20" y="2563797"/>
            <a:ext cx="1172373" cy="96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748B8-B90A-4DDD-B897-403800631F41}"/>
              </a:ext>
            </a:extLst>
          </p:cNvPr>
          <p:cNvSpPr txBox="1"/>
          <p:nvPr/>
        </p:nvSpPr>
        <p:spPr>
          <a:xfrm>
            <a:off x="2056673" y="2807902"/>
            <a:ext cx="338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123D </a:t>
            </a:r>
            <a:r>
              <a:rPr lang="ko-KR" altLang="en-US" dirty="0"/>
              <a:t>프로그램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5061B7-878B-4DDF-B9C1-E6A7EF89F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79" y="2224154"/>
            <a:ext cx="5801504" cy="43529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FD4FB1-997B-487A-8893-ECAA3D4728D4}"/>
              </a:ext>
            </a:extLst>
          </p:cNvPr>
          <p:cNvSpPr txBox="1"/>
          <p:nvPr/>
        </p:nvSpPr>
        <p:spPr>
          <a:xfrm>
            <a:off x="2393577" y="490817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예상 완성도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F2DAA1D-2A1F-447A-9253-E4C074C6B6F1}"/>
              </a:ext>
            </a:extLst>
          </p:cNvPr>
          <p:cNvCxnSpPr>
            <a:cxnSpLocks/>
          </p:cNvCxnSpPr>
          <p:nvPr/>
        </p:nvCxnSpPr>
        <p:spPr>
          <a:xfrm flipV="1">
            <a:off x="3800032" y="4639235"/>
            <a:ext cx="2295968" cy="453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68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PO1" hidden="1">
            <a:extLst>
              <a:ext uri="{FF2B5EF4-FFF2-40B4-BE49-F238E27FC236}">
                <a16:creationId xmlns:a16="http://schemas.microsoft.com/office/drawing/2014/main" id="{B17F8569-EE90-45FB-9E7E-C8B461FAC7C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_PO1">
            <a:extLst>
              <a:ext uri="{FF2B5EF4-FFF2-40B4-BE49-F238E27FC236}">
                <a16:creationId xmlns:a16="http://schemas.microsoft.com/office/drawing/2014/main" id="{63D4D19D-467D-4D39-87B7-224F1CE2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9464675"/>
            <a:ext cx="5400675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&lt;그림 11 시스템 구성도&gt;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E144B-5AFE-4135-AFDB-548CA4BDF41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4B36025-EC87-4D22-BA62-D8FB790EDF18}"/>
              </a:ext>
            </a:extLst>
          </p:cNvPr>
          <p:cNvGrpSpPr/>
          <p:nvPr/>
        </p:nvGrpSpPr>
        <p:grpSpPr>
          <a:xfrm>
            <a:off x="6096000" y="2905780"/>
            <a:ext cx="4230927" cy="523220"/>
            <a:chOff x="294640" y="3596640"/>
            <a:chExt cx="4230927" cy="52322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7A02C9-44A6-40AE-8E0B-F5CC0F7EDF63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EEBD66-BC07-48E2-A179-85217FE34980}"/>
                </a:ext>
              </a:extLst>
            </p:cNvPr>
            <p:cNvSpPr txBox="1"/>
            <p:nvPr/>
          </p:nvSpPr>
          <p:spPr>
            <a:xfrm>
              <a:off x="759793" y="3673584"/>
              <a:ext cx="3765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OpenCV</a:t>
              </a:r>
              <a:r>
                <a:rPr lang="ko-KR" altLang="en-US" sz="1800" dirty="0"/>
                <a:t>를 활용한 눈 깜빡임 인식 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F89ABE-42C6-4E47-AFC4-7F76AB7C2E27}"/>
              </a:ext>
            </a:extLst>
          </p:cNvPr>
          <p:cNvGrpSpPr/>
          <p:nvPr/>
        </p:nvGrpSpPr>
        <p:grpSpPr>
          <a:xfrm>
            <a:off x="6096000" y="3799749"/>
            <a:ext cx="1885735" cy="523220"/>
            <a:chOff x="294640" y="3596640"/>
            <a:chExt cx="1885735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4E8E70-D67B-4D69-BFA0-B2D915486AF9}"/>
                </a:ext>
              </a:extLst>
            </p:cNvPr>
            <p:cNvSpPr txBox="1"/>
            <p:nvPr/>
          </p:nvSpPr>
          <p:spPr>
            <a:xfrm>
              <a:off x="294640" y="3596640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&gt;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3C3575-128E-4B68-894F-CECF571535AF}"/>
                </a:ext>
              </a:extLst>
            </p:cNvPr>
            <p:cNvSpPr txBox="1"/>
            <p:nvPr/>
          </p:nvSpPr>
          <p:spPr>
            <a:xfrm>
              <a:off x="759793" y="3673584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800" dirty="0"/>
                <a:t>데이터 전송</a:t>
              </a:r>
              <a:endParaRPr lang="en-US" altLang="ko-KR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13866124-B9CF-4278-B129-0753BAB8BA3E}"/>
              </a:ext>
            </a:extLst>
          </p:cNvPr>
          <p:cNvSpPr/>
          <p:nvPr/>
        </p:nvSpPr>
        <p:spPr>
          <a:xfrm rot="16200000" flipV="1">
            <a:off x="-728662" y="728664"/>
            <a:ext cx="6858000" cy="5400675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308712" y="991948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93A73-FF6D-47DB-9587-2927C4B4189F}"/>
              </a:ext>
            </a:extLst>
          </p:cNvPr>
          <p:cNvSpPr txBox="1"/>
          <p:nvPr/>
        </p:nvSpPr>
        <p:spPr>
          <a:xfrm>
            <a:off x="1079500" y="3070963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862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93830C-8351-48E0-8E48-05C9532CE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3" y="2094783"/>
            <a:ext cx="3586512" cy="3586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166D96-55BF-4A29-98D4-CA57857CAF3A}"/>
              </a:ext>
            </a:extLst>
          </p:cNvPr>
          <p:cNvSpPr txBox="1"/>
          <p:nvPr/>
        </p:nvSpPr>
        <p:spPr>
          <a:xfrm>
            <a:off x="5021628" y="2094783"/>
            <a:ext cx="6946085" cy="145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Open Source Computer Vision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Nanum Gothic"/>
              </a:rPr>
              <a:t>영상 처리에 사용할 수 있는 오픈 소스 라이브러리 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6478C-3F3A-4F18-9318-53C618445628}"/>
              </a:ext>
            </a:extLst>
          </p:cNvPr>
          <p:cNvSpPr txBox="1"/>
          <p:nvPr/>
        </p:nvSpPr>
        <p:spPr>
          <a:xfrm>
            <a:off x="5021628" y="3739829"/>
            <a:ext cx="44825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눈동자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인식 알고리즘</a:t>
            </a:r>
            <a:endParaRPr lang="en-US" altLang="ko-KR" sz="2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Haar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Feature Selection</a:t>
            </a:r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Creating  Integral Images</a:t>
            </a:r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Adaboost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Training</a:t>
            </a:r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Cascading Classifiers</a:t>
            </a:r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08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206B6-3D55-4E89-9DAC-2F1F4A913E61}"/>
              </a:ext>
            </a:extLst>
          </p:cNvPr>
          <p:cNvSpPr txBox="1"/>
          <p:nvPr/>
        </p:nvSpPr>
        <p:spPr>
          <a:xfrm>
            <a:off x="3900522" y="1918560"/>
            <a:ext cx="43909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Haar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Feature Selection</a:t>
            </a:r>
          </a:p>
          <a:p>
            <a:pPr algn="l"/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2.Creating  Integral Images</a:t>
            </a:r>
          </a:p>
          <a:p>
            <a:pPr algn="l"/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423CF7-4D31-4DF8-903C-79CAD50C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23" y="3488220"/>
            <a:ext cx="3752850" cy="2895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63EF23-F35D-4A71-877E-16070B2EA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46" y="3488220"/>
            <a:ext cx="5012105" cy="26626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6B8C63-D2D5-4517-9CFE-E3604D855C0A}"/>
              </a:ext>
            </a:extLst>
          </p:cNvPr>
          <p:cNvSpPr txBox="1"/>
          <p:nvPr/>
        </p:nvSpPr>
        <p:spPr>
          <a:xfrm>
            <a:off x="798423" y="36458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161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3C3A22-59C3-4DC0-9CB0-EAF7B060AD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94780" y="356800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646022" y="103476"/>
            <a:ext cx="6867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개발 배경 및 필요성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교통사고  중 졸음운전 비율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FF9286-5160-46F9-A36E-52F7261DF406}"/>
              </a:ext>
            </a:extLst>
          </p:cNvPr>
          <p:cNvCxnSpPr>
            <a:cxnSpLocks/>
          </p:cNvCxnSpPr>
          <p:nvPr/>
        </p:nvCxnSpPr>
        <p:spPr>
          <a:xfrm>
            <a:off x="314325" y="728089"/>
            <a:ext cx="8362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Picture 6">
            <a:extLst>
              <a:ext uri="{FF2B5EF4-FFF2-40B4-BE49-F238E27FC236}">
                <a16:creationId xmlns:a16="http://schemas.microsoft.com/office/drawing/2014/main" id="{9DA7AD6D-1E5F-45B5-9D40-D671148C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956" y="853283"/>
            <a:ext cx="125939" cy="57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ED9688-A280-4C59-A1AF-DE6872374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797" y="1106607"/>
            <a:ext cx="5447226" cy="53945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E09A56-C5E6-4653-9994-55828ABE0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74" y="960442"/>
            <a:ext cx="5303370" cy="57721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0DC9A2-DE58-4AE0-835B-B2159B40E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1" y="2211113"/>
            <a:ext cx="4854115" cy="25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7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206B6-3D55-4E89-9DAC-2F1F4A913E61}"/>
              </a:ext>
            </a:extLst>
          </p:cNvPr>
          <p:cNvSpPr txBox="1"/>
          <p:nvPr/>
        </p:nvSpPr>
        <p:spPr>
          <a:xfrm>
            <a:off x="517474" y="1981200"/>
            <a:ext cx="9898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3.Adaboost Training</a:t>
            </a:r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2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Cascading Classifiers</a:t>
            </a:r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346683-9F40-42DF-BDDF-77B87F00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792" y="1981200"/>
            <a:ext cx="4088014" cy="3965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E39E84-9E39-4AD1-86AA-E277E56C8332}"/>
              </a:ext>
            </a:extLst>
          </p:cNvPr>
          <p:cNvSpPr txBox="1"/>
          <p:nvPr/>
        </p:nvSpPr>
        <p:spPr>
          <a:xfrm>
            <a:off x="798423" y="36458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25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8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예시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안경, 보안경이(가) 표시된 사진&#10;&#10;자동 생성된 설명">
            <a:extLst>
              <a:ext uri="{FF2B5EF4-FFF2-40B4-BE49-F238E27FC236}">
                <a16:creationId xmlns:a16="http://schemas.microsoft.com/office/drawing/2014/main" id="{1FB8A356-F0D1-40C3-8B8E-5546502AF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34" y="1920742"/>
            <a:ext cx="3471931" cy="3672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A2D20A-6EF6-45DE-B1A5-25DDE1E34690}"/>
              </a:ext>
            </a:extLst>
          </p:cNvPr>
          <p:cNvSpPr txBox="1"/>
          <p:nvPr/>
        </p:nvSpPr>
        <p:spPr>
          <a:xfrm>
            <a:off x="798423" y="36458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234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7,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31040-C25B-4178-8183-EE22F12453F5}"/>
              </a:ext>
            </a:extLst>
          </p:cNvPr>
          <p:cNvSpPr txBox="1"/>
          <p:nvPr/>
        </p:nvSpPr>
        <p:spPr>
          <a:xfrm>
            <a:off x="339536" y="1264666"/>
            <a:ext cx="325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눈 깜빡임 알고리즘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53535F-F3F3-4419-BA75-46D13D6D7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5085872" cy="1566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94F7B-FC4C-4B8C-81C2-C3FAF295E67F}"/>
              </a:ext>
            </a:extLst>
          </p:cNvPr>
          <p:cNvSpPr txBox="1"/>
          <p:nvPr/>
        </p:nvSpPr>
        <p:spPr>
          <a:xfrm>
            <a:off x="5540928" y="2961030"/>
            <a:ext cx="6690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EAR(eye aspect ratio) </a:t>
            </a:r>
            <a:r>
              <a:rPr lang="ko-KR" altLang="en-US" dirty="0"/>
              <a:t>알고리즘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랜드마크의 유클리드 거리계산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가로</a:t>
            </a:r>
            <a:r>
              <a:rPr lang="en-US" altLang="ko-KR" dirty="0"/>
              <a:t>, </a:t>
            </a:r>
            <a:r>
              <a:rPr lang="ko-KR" altLang="en-US" dirty="0"/>
              <a:t>세로의 종횡비를 이용하여 눈 깜빡임 계산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눈 깜빡일 때 급격한 </a:t>
            </a:r>
            <a:r>
              <a:rPr lang="en-US" altLang="ko-KR" dirty="0"/>
              <a:t>EAR</a:t>
            </a:r>
            <a:r>
              <a:rPr lang="ko-KR" altLang="en-US" dirty="0"/>
              <a:t>값 감소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43173-7BC4-4FD5-88A3-B9D37C72036A}"/>
              </a:ext>
            </a:extLst>
          </p:cNvPr>
          <p:cNvSpPr txBox="1"/>
          <p:nvPr/>
        </p:nvSpPr>
        <p:spPr>
          <a:xfrm>
            <a:off x="5540928" y="4638459"/>
            <a:ext cx="7801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Soukupova</a:t>
            </a:r>
            <a:r>
              <a:rPr lang="en-US" altLang="ko-KR" sz="1100" dirty="0"/>
              <a:t> and Jan ´ Cech </a:t>
            </a:r>
            <a:r>
              <a:rPr lang="ko-KR" altLang="en-US" sz="1100" dirty="0"/>
              <a:t>의 논문 </a:t>
            </a:r>
            <a:r>
              <a:rPr lang="en-US" altLang="ko-KR" sz="1100" dirty="0"/>
              <a:t>Real-Time Eye Blink Detection using Facial Landmarks</a:t>
            </a:r>
            <a:endParaRPr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CAC1E8-2CAC-4721-A014-24AADBF4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66" y="4200346"/>
            <a:ext cx="302895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7A5088-607C-45C7-8957-EA3403FD1AB6}"/>
              </a:ext>
            </a:extLst>
          </p:cNvPr>
          <p:cNvSpPr txBox="1"/>
          <p:nvPr/>
        </p:nvSpPr>
        <p:spPr>
          <a:xfrm>
            <a:off x="798423" y="36458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개인 역할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박세훈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6BF93B14-D04D-4B7C-BE80-F2C1E3B7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08" y="5023115"/>
            <a:ext cx="2704962" cy="9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09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8,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42A12-2750-4AFB-977F-E0F61DECBFE2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추진일정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578DF2-B384-4E6F-AA84-874762868FDB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74CA73-9F90-4168-888C-F6BD9121B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122524"/>
              </p:ext>
            </p:extLst>
          </p:nvPr>
        </p:nvGraphicFramePr>
        <p:xfrm>
          <a:off x="1417505" y="1495467"/>
          <a:ext cx="8631370" cy="51179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75820">
                  <a:extLst>
                    <a:ext uri="{9D8B030D-6E8A-4147-A177-3AD203B41FA5}">
                      <a16:colId xmlns:a16="http://schemas.microsoft.com/office/drawing/2014/main" val="287732990"/>
                    </a:ext>
                  </a:extLst>
                </a:gridCol>
                <a:gridCol w="1210577">
                  <a:extLst>
                    <a:ext uri="{9D8B030D-6E8A-4147-A177-3AD203B41FA5}">
                      <a16:colId xmlns:a16="http://schemas.microsoft.com/office/drawing/2014/main" val="3945819100"/>
                    </a:ext>
                  </a:extLst>
                </a:gridCol>
                <a:gridCol w="643888">
                  <a:extLst>
                    <a:ext uri="{9D8B030D-6E8A-4147-A177-3AD203B41FA5}">
                      <a16:colId xmlns:a16="http://schemas.microsoft.com/office/drawing/2014/main" val="1744858969"/>
                    </a:ext>
                  </a:extLst>
                </a:gridCol>
                <a:gridCol w="415844">
                  <a:extLst>
                    <a:ext uri="{9D8B030D-6E8A-4147-A177-3AD203B41FA5}">
                      <a16:colId xmlns:a16="http://schemas.microsoft.com/office/drawing/2014/main" val="3291749810"/>
                    </a:ext>
                  </a:extLst>
                </a:gridCol>
                <a:gridCol w="456086">
                  <a:extLst>
                    <a:ext uri="{9D8B030D-6E8A-4147-A177-3AD203B41FA5}">
                      <a16:colId xmlns:a16="http://schemas.microsoft.com/office/drawing/2014/main" val="648558145"/>
                    </a:ext>
                  </a:extLst>
                </a:gridCol>
                <a:gridCol w="469501">
                  <a:extLst>
                    <a:ext uri="{9D8B030D-6E8A-4147-A177-3AD203B41FA5}">
                      <a16:colId xmlns:a16="http://schemas.microsoft.com/office/drawing/2014/main" val="1148601685"/>
                    </a:ext>
                  </a:extLst>
                </a:gridCol>
                <a:gridCol w="469500">
                  <a:extLst>
                    <a:ext uri="{9D8B030D-6E8A-4147-A177-3AD203B41FA5}">
                      <a16:colId xmlns:a16="http://schemas.microsoft.com/office/drawing/2014/main" val="360892608"/>
                    </a:ext>
                  </a:extLst>
                </a:gridCol>
                <a:gridCol w="523158">
                  <a:extLst>
                    <a:ext uri="{9D8B030D-6E8A-4147-A177-3AD203B41FA5}">
                      <a16:colId xmlns:a16="http://schemas.microsoft.com/office/drawing/2014/main" val="3705720308"/>
                    </a:ext>
                  </a:extLst>
                </a:gridCol>
                <a:gridCol w="563402">
                  <a:extLst>
                    <a:ext uri="{9D8B030D-6E8A-4147-A177-3AD203B41FA5}">
                      <a16:colId xmlns:a16="http://schemas.microsoft.com/office/drawing/2014/main" val="3656094697"/>
                    </a:ext>
                  </a:extLst>
                </a:gridCol>
                <a:gridCol w="536573">
                  <a:extLst>
                    <a:ext uri="{9D8B030D-6E8A-4147-A177-3AD203B41FA5}">
                      <a16:colId xmlns:a16="http://schemas.microsoft.com/office/drawing/2014/main" val="152912040"/>
                    </a:ext>
                  </a:extLst>
                </a:gridCol>
                <a:gridCol w="469500">
                  <a:extLst>
                    <a:ext uri="{9D8B030D-6E8A-4147-A177-3AD203B41FA5}">
                      <a16:colId xmlns:a16="http://schemas.microsoft.com/office/drawing/2014/main" val="3574133263"/>
                    </a:ext>
                  </a:extLst>
                </a:gridCol>
                <a:gridCol w="469501">
                  <a:extLst>
                    <a:ext uri="{9D8B030D-6E8A-4147-A177-3AD203B41FA5}">
                      <a16:colId xmlns:a16="http://schemas.microsoft.com/office/drawing/2014/main" val="1061929416"/>
                    </a:ext>
                  </a:extLst>
                </a:gridCol>
                <a:gridCol w="475001">
                  <a:extLst>
                    <a:ext uri="{9D8B030D-6E8A-4147-A177-3AD203B41FA5}">
                      <a16:colId xmlns:a16="http://schemas.microsoft.com/office/drawing/2014/main" val="163821898"/>
                    </a:ext>
                  </a:extLst>
                </a:gridCol>
                <a:gridCol w="853019">
                  <a:extLst>
                    <a:ext uri="{9D8B030D-6E8A-4147-A177-3AD203B41FA5}">
                      <a16:colId xmlns:a16="http://schemas.microsoft.com/office/drawing/2014/main" val="3969062144"/>
                    </a:ext>
                  </a:extLst>
                </a:gridCol>
              </a:tblGrid>
              <a:tr h="42133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  <a:endParaRPr lang="ko-KR" altLang="en-US" sz="1200" dirty="0"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강의 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700310"/>
                  </a:ext>
                </a:extLst>
              </a:tr>
              <a:tr h="2948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754134"/>
                  </a:ext>
                </a:extLst>
              </a:tr>
              <a:tr h="4152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247897"/>
                  </a:ext>
                </a:extLst>
              </a:tr>
              <a:tr h="3441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자료 준비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자료조사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△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▲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515400"/>
                  </a:ext>
                </a:extLst>
              </a:tr>
              <a:tr h="399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발표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△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▲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7231"/>
                  </a:ext>
                </a:extLst>
              </a:tr>
              <a:tr h="3163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80" dirty="0">
                        <a:solidFill>
                          <a:schemeClr val="bg1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보안 및 수정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71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개인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프로젝트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준비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/>
                        <a:t>앱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Light"/>
                          <a:cs typeface="+mn-cs"/>
                        </a:rPr>
                        <a:t>△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 Light"/>
                        <a:ea typeface="+mn-ea"/>
                        <a:cs typeface="함초롬바탕" pitchFamily="18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>
                          <a:effectLst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 rowSpan="4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프로젝트 최종 종합</a:t>
                      </a: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오현석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605351"/>
                  </a:ext>
                </a:extLst>
              </a:tr>
              <a:tr h="5970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900" dirty="0"/>
                        <a:t>OpenCV </a:t>
                      </a:r>
                      <a:r>
                        <a:rPr lang="ko-KR" altLang="en-US" sz="900" dirty="0"/>
                        <a:t>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Light"/>
                          <a:cs typeface="+mn-cs"/>
                        </a:rPr>
                        <a:t>△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 Ligh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effectLst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박세훈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72990"/>
                  </a:ext>
                </a:extLst>
              </a:tr>
              <a:tr h="6212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/>
                        <a:t>이산화탄소 센서 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Light"/>
                          <a:cs typeface="+mn-cs"/>
                        </a:rPr>
                        <a:t>△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 Ligh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marL="57574" marR="57574" marT="15917" marB="15917" anchor="ctr"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우지원</a:t>
                      </a:r>
                      <a:endParaRPr lang="ko-KR" altLang="en-US" sz="95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108121"/>
                  </a:ext>
                </a:extLst>
              </a:tr>
              <a:tr h="6172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900" dirty="0"/>
                        <a:t>TTS </a:t>
                      </a:r>
                      <a:r>
                        <a:rPr lang="ko-KR" altLang="en-US" sz="900" dirty="0"/>
                        <a:t>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Light"/>
                          <a:cs typeface="+mn-cs"/>
                        </a:rPr>
                        <a:t>△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 Ligh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marL="57574" marR="57574" marT="15917" marB="15917" anchor="ctr"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박병인</a:t>
                      </a:r>
                      <a:endParaRPr lang="ko-KR" altLang="en-US" sz="95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958885"/>
                  </a:ext>
                </a:extLst>
              </a:tr>
              <a:tr h="33706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최종 보고서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87735"/>
                  </a:ext>
                </a:extLst>
              </a:tr>
              <a:tr h="262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교과상담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23099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14DCD05-C783-471B-AE5E-255356AFEA5E}"/>
              </a:ext>
            </a:extLst>
          </p:cNvPr>
          <p:cNvSpPr txBox="1"/>
          <p:nvPr/>
        </p:nvSpPr>
        <p:spPr>
          <a:xfrm>
            <a:off x="339536" y="1264666"/>
            <a:ext cx="325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293197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9,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42A12-2750-4AFB-977F-E0F61DECBFE2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기대효과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578DF2-B384-4E6F-AA84-874762868FDB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CD05-C783-471B-AE5E-255356AFEA5E}"/>
              </a:ext>
            </a:extLst>
          </p:cNvPr>
          <p:cNvSpPr txBox="1"/>
          <p:nvPr/>
        </p:nvSpPr>
        <p:spPr>
          <a:xfrm>
            <a:off x="339536" y="1264666"/>
            <a:ext cx="325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기대효과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9F157-6CBB-4171-B74E-DE6A69EA9726}"/>
              </a:ext>
            </a:extLst>
          </p:cNvPr>
          <p:cNvSpPr txBox="1"/>
          <p:nvPr/>
        </p:nvSpPr>
        <p:spPr>
          <a:xfrm>
            <a:off x="517474" y="2523594"/>
            <a:ext cx="74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b="1" dirty="0"/>
              <a:t>01. </a:t>
            </a:r>
            <a:r>
              <a:rPr lang="ko-KR" altLang="en-US" dirty="0"/>
              <a:t>졸음 운전 사고를 예방할 수 있다</a:t>
            </a:r>
            <a:r>
              <a:rPr lang="en-US" altLang="ko-KR" dirty="0"/>
              <a:t>.</a:t>
            </a:r>
            <a:endParaRPr lang="ko-KR" altLang="en-US" sz="1800" dirty="0">
              <a:solidFill>
                <a:srgbClr val="3078B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8A01F-B9AA-4B54-92DC-C242D27A4B36}"/>
              </a:ext>
            </a:extLst>
          </p:cNvPr>
          <p:cNvSpPr txBox="1"/>
          <p:nvPr/>
        </p:nvSpPr>
        <p:spPr>
          <a:xfrm>
            <a:off x="517474" y="3193523"/>
            <a:ext cx="740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b="1" dirty="0"/>
              <a:t>02. </a:t>
            </a:r>
            <a:r>
              <a:rPr lang="en-US" altLang="ko-KR" dirty="0"/>
              <a:t>OpenCV</a:t>
            </a:r>
            <a:r>
              <a:rPr lang="ko-KR" altLang="en-US" dirty="0"/>
              <a:t>를 연구할 수 있다</a:t>
            </a:r>
            <a:r>
              <a:rPr lang="en-US" altLang="ko-KR" dirty="0"/>
              <a:t>.</a:t>
            </a:r>
            <a:endParaRPr lang="ko-KR" altLang="en-US" sz="1800" dirty="0">
              <a:solidFill>
                <a:srgbClr val="3078B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BAA01-6865-4549-A2F6-19F21C5B09D7}"/>
              </a:ext>
            </a:extLst>
          </p:cNvPr>
          <p:cNvSpPr txBox="1"/>
          <p:nvPr/>
        </p:nvSpPr>
        <p:spPr>
          <a:xfrm>
            <a:off x="517474" y="3863452"/>
            <a:ext cx="895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b="1" dirty="0"/>
              <a:t>03. </a:t>
            </a:r>
            <a:r>
              <a:rPr lang="en-US" altLang="ko-KR" dirty="0" err="1"/>
              <a:t>AndroidStudio</a:t>
            </a:r>
            <a:r>
              <a:rPr lang="ko-KR" altLang="en-US" dirty="0"/>
              <a:t>를 활용하여 앱을 제작할 수 있다</a:t>
            </a:r>
            <a:r>
              <a:rPr lang="en-US" altLang="ko-KR" dirty="0"/>
              <a:t>.</a:t>
            </a:r>
            <a:endParaRPr lang="ko-KR" altLang="en-US" sz="1800" dirty="0">
              <a:solidFill>
                <a:srgbClr val="3078B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6538E-AA67-43F1-8352-D29B2851FD6A}"/>
              </a:ext>
            </a:extLst>
          </p:cNvPr>
          <p:cNvSpPr txBox="1"/>
          <p:nvPr/>
        </p:nvSpPr>
        <p:spPr>
          <a:xfrm>
            <a:off x="517474" y="4533380"/>
            <a:ext cx="8957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400" b="1" dirty="0"/>
              <a:t>04. </a:t>
            </a:r>
            <a:r>
              <a:rPr lang="ko-KR" altLang="en-US" dirty="0" err="1"/>
              <a:t>라즈베리파이</a:t>
            </a:r>
            <a:r>
              <a:rPr lang="en-US" altLang="ko-KR" dirty="0"/>
              <a:t>, </a:t>
            </a:r>
            <a:r>
              <a:rPr lang="ko-KR" altLang="en-US" dirty="0"/>
              <a:t>앱</a:t>
            </a:r>
            <a:r>
              <a:rPr lang="en-US" altLang="ko-KR" dirty="0"/>
              <a:t>, DB</a:t>
            </a:r>
            <a:r>
              <a:rPr lang="ko-KR" altLang="en-US" dirty="0"/>
              <a:t>를 한번에 연동하여 연구할 수 있다</a:t>
            </a:r>
            <a:r>
              <a:rPr lang="en-US" altLang="ko-KR" dirty="0"/>
              <a:t>.</a:t>
            </a:r>
            <a:endParaRPr lang="ko-KR" altLang="en-US" sz="1800" dirty="0">
              <a:solidFill>
                <a:srgbClr val="3078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67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67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223F8-4741-455A-942B-3CB746B3766A}"/>
              </a:ext>
            </a:extLst>
          </p:cNvPr>
          <p:cNvSpPr txBox="1"/>
          <p:nvPr/>
        </p:nvSpPr>
        <p:spPr>
          <a:xfrm>
            <a:off x="240080" y="1964842"/>
            <a:ext cx="113786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http://ojc.asia/bbs/board.php?bo_table=LecAndroid&amp;wr_id=94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https://devmozz.github.io/2018/04/23/text-to-speech/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https://www.news1.kr/articles/?3677916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https://github.com/opencv/opencv</a:t>
            </a:r>
          </a:p>
          <a:p>
            <a:r>
              <a:rPr lang="ko-KR" altLang="en-US" spc="-300" dirty="0">
                <a:solidFill>
                  <a:schemeClr val="accent1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논문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http://www.riss.kr/search/detail/DetailView.do?p_mat_type=be54d9b8bc7cdb09&amp;control_no=066b7b8d5393a4f9ffe0bdc3ef48d419&amp;outLink=K</a:t>
            </a:r>
          </a:p>
          <a:p>
            <a:endParaRPr lang="en-US" altLang="ko-KR" spc="-300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http://www.riss.kr/search/detail/DetailView.do?p_mat_type=be54d9b8bc7cdb09&amp;control_no=fa82b3c697fb25f3&amp;outLink=K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42A12-2750-4AFB-977F-E0F61DECBFE2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참고문헌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578DF2-B384-4E6F-AA84-874762868FDB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76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817441" y="307505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2ADA86-D08C-463D-B38C-7F7CA32CA6F6}"/>
              </a:ext>
            </a:extLst>
          </p:cNvPr>
          <p:cNvSpPr/>
          <p:nvPr/>
        </p:nvSpPr>
        <p:spPr>
          <a:xfrm>
            <a:off x="9823508" y="6107185"/>
            <a:ext cx="2368492" cy="750815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4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E144B-5AFE-4135-AFDB-548CA4BDF41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137617-B8E3-44BF-9D6E-D45F9B5FCB13}"/>
              </a:ext>
            </a:extLst>
          </p:cNvPr>
          <p:cNvSpPr/>
          <p:nvPr/>
        </p:nvSpPr>
        <p:spPr>
          <a:xfrm>
            <a:off x="-1075" y="0"/>
            <a:ext cx="12192000" cy="6858000"/>
          </a:xfrm>
          <a:prstGeom prst="rect">
            <a:avLst/>
          </a:prstGeom>
          <a:blipFill dpi="0" rotWithShape="1">
            <a:blip r:embed="rId2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4D8D3AC3-54E6-4DD9-A69E-48936D92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956" y="853283"/>
            <a:ext cx="125939" cy="57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_PO1" hidden="1">
            <a:extLst>
              <a:ext uri="{FF2B5EF4-FFF2-40B4-BE49-F238E27FC236}">
                <a16:creationId xmlns:a16="http://schemas.microsoft.com/office/drawing/2014/main" id="{B17F8569-EE90-45FB-9E7E-C8B461FAC7C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_PO1">
            <a:extLst>
              <a:ext uri="{FF2B5EF4-FFF2-40B4-BE49-F238E27FC236}">
                <a16:creationId xmlns:a16="http://schemas.microsoft.com/office/drawing/2014/main" id="{63D4D19D-467D-4D39-87B7-224F1CE2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9464675"/>
            <a:ext cx="5400675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/>
              </a:rPr>
              <a:t>&lt;그림 11 시스템 구성도&gt;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11BB87-DD95-4678-A0F0-C2936C335B59}"/>
              </a:ext>
            </a:extLst>
          </p:cNvPr>
          <p:cNvSpPr txBox="1"/>
          <p:nvPr/>
        </p:nvSpPr>
        <p:spPr>
          <a:xfrm>
            <a:off x="646022" y="103476"/>
            <a:ext cx="6968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개발 배경 및 필요성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운전자의 졸음운전 경험 비율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CE0320-2D81-4C4C-B457-2A40468FC1A9}"/>
              </a:ext>
            </a:extLst>
          </p:cNvPr>
          <p:cNvSpPr txBox="1"/>
          <p:nvPr/>
        </p:nvSpPr>
        <p:spPr>
          <a:xfrm>
            <a:off x="94780" y="356800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502CD17-2D1C-4A1A-A8D2-28E74FE141FD}"/>
              </a:ext>
            </a:extLst>
          </p:cNvPr>
          <p:cNvCxnSpPr>
            <a:cxnSpLocks/>
          </p:cNvCxnSpPr>
          <p:nvPr/>
        </p:nvCxnSpPr>
        <p:spPr>
          <a:xfrm>
            <a:off x="314325" y="728089"/>
            <a:ext cx="8620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1ABF0DA-230F-4E9B-8983-D8286D1EE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09" y="977815"/>
            <a:ext cx="5364945" cy="5646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A981E7-3624-4BA8-A940-723CDD05D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438" y="1374420"/>
            <a:ext cx="5649195" cy="476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54B6D3-2D7A-4F60-A799-255D9784088F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C4DAC0-5485-421C-BE42-1F98010A40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9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94780" y="356800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646022" y="103476"/>
            <a:ext cx="5027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졸음운전 인식 판단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pc="-300" dirty="0">
                <a:solidFill>
                  <a:schemeClr val="bg1"/>
                </a:solidFill>
                <a:latin typeface="+mj-ea"/>
                <a:ea typeface="+mj-ea"/>
              </a:rPr>
              <a:t> 논문 자료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FF9286-5160-46F9-A36E-52F7261DF406}"/>
              </a:ext>
            </a:extLst>
          </p:cNvPr>
          <p:cNvCxnSpPr>
            <a:cxnSpLocks/>
          </p:cNvCxnSpPr>
          <p:nvPr/>
        </p:nvCxnSpPr>
        <p:spPr>
          <a:xfrm>
            <a:off x="314325" y="728089"/>
            <a:ext cx="8362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Picture 6">
            <a:extLst>
              <a:ext uri="{FF2B5EF4-FFF2-40B4-BE49-F238E27FC236}">
                <a16:creationId xmlns:a16="http://schemas.microsoft.com/office/drawing/2014/main" id="{9DA7AD6D-1E5F-45B5-9D40-D671148C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956" y="853283"/>
            <a:ext cx="125939" cy="57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DBBE83-3213-460A-949B-A1EF22EB8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413" y="2676779"/>
            <a:ext cx="5237069" cy="28236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5E16F5-7B9A-40A9-8EDB-5ED8CCC634BF}"/>
              </a:ext>
            </a:extLst>
          </p:cNvPr>
          <p:cNvSpPr txBox="1"/>
          <p:nvPr/>
        </p:nvSpPr>
        <p:spPr>
          <a:xfrm>
            <a:off x="6124567" y="1091547"/>
            <a:ext cx="6100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박일권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"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눈꺼풀 및 머리 움직임 정보를 이용한 졸음운전 판단시스템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."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국내석사학위논문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연세대학교 대학원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2005.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서울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9A0D37-1648-4C8F-8E04-2B8F01C5C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15" y="2479712"/>
            <a:ext cx="5441152" cy="3596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1F476E-1428-4000-A62B-EABB22894F09}"/>
              </a:ext>
            </a:extLst>
          </p:cNvPr>
          <p:cNvSpPr txBox="1"/>
          <p:nvPr/>
        </p:nvSpPr>
        <p:spPr>
          <a:xfrm>
            <a:off x="314325" y="1144827"/>
            <a:ext cx="54400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홍동균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"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영상처리 기반의 운전자 상태 감지를 위한 임베디드 시스템 개발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."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국내석사학위논문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대구대학교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2020.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경상북도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697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시장조사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시장현황 및 분석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5F10926-7C64-4083-A8F8-4662DB510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81070"/>
              </p:ext>
            </p:extLst>
          </p:nvPr>
        </p:nvGraphicFramePr>
        <p:xfrm>
          <a:off x="1385534" y="1914037"/>
          <a:ext cx="8663341" cy="4364534"/>
        </p:xfrm>
        <a:graphic>
          <a:graphicData uri="http://schemas.openxmlformats.org/drawingml/2006/table">
            <a:tbl>
              <a:tblPr/>
              <a:tblGrid>
                <a:gridCol w="1305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9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93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93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13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경쟁서비스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뷰메이트 졸음운전 경보시스템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DL330A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경쟁서비스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지넷드림아이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I-VUE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경쟁서비스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졸음운전 경보기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[W41EE2F]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대체서비스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소리 알림 졸음 방지기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개    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동공 확인 통한 경보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동공 확인 통한 경보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동공 확인 통한 경보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고개를 숙이면 경보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7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운영방식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차량 내부 설치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차량 내부 설치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차량 내부 설치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귀에 착용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61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서 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동공확인을 통해  눈을 </a:t>
                      </a:r>
                      <a:r>
                        <a:rPr lang="en-US" altLang="ko-KR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초 동안 감고 있거나 고개를 돌리면  </a:t>
                      </a:r>
                      <a:r>
                        <a:rPr lang="en-US" altLang="ko-KR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“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삐</a:t>
                      </a:r>
                      <a:r>
                        <a:rPr lang="en-US" altLang="ko-KR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”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소리를 내어 경보 </a:t>
                      </a:r>
                      <a:endParaRPr lang="en-US" altLang="ko-KR" sz="1200" kern="0" spc="-15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경보 음 조절 가능 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졸음운전</a:t>
                      </a:r>
                      <a:r>
                        <a:rPr lang="en-US" altLang="ko-KR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</a:rPr>
                        <a:t>전방 미주시를  감지하고 경고함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눈을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초 이상 감을 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고개를 숙일 때 시선을 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</a:rPr>
                        <a:t>초이상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 볼 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고개를 숙이거나 흔들리면 소리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진동을 통해 알림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6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제품 외형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가격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168350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원 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229000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원</a:t>
                      </a:r>
                    </a:p>
                  </a:txBody>
                  <a:tcPr marL="54925" marR="54925" marT="15185" marB="151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180000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3000~8000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6625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04ED703-AC5C-4E39-A118-0CD93C0A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18" y="4979541"/>
            <a:ext cx="1545290" cy="793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02A073-27C1-4EF3-B8DB-DFA98F30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84" y="4670678"/>
            <a:ext cx="1591589" cy="12297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F56A21-0D5A-4969-A40B-0CD852985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111" y="4670678"/>
            <a:ext cx="1152525" cy="12297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3AF636-42A3-453B-B306-2D8DD4989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588" y="4798248"/>
            <a:ext cx="1386045" cy="9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최종목표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109A3F-6727-4850-87BD-3BBA685023CE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최종목표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F138A3-E2C2-4233-9B91-65CF7E389906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711DD-92E6-43B4-8B01-537214299E35}"/>
              </a:ext>
            </a:extLst>
          </p:cNvPr>
          <p:cNvSpPr txBox="1"/>
          <p:nvPr/>
        </p:nvSpPr>
        <p:spPr>
          <a:xfrm>
            <a:off x="701172" y="2197836"/>
            <a:ext cx="7880766" cy="36009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600" dirty="0"/>
              <a:t>졸음방지 시스템</a:t>
            </a:r>
            <a:endParaRPr lang="en-US" altLang="ko-KR" sz="3600" dirty="0"/>
          </a:p>
          <a:p>
            <a:pPr marL="571500" indent="-571500">
              <a:buFontTx/>
              <a:buChar char="-"/>
            </a:pPr>
            <a:endParaRPr lang="en-US" altLang="ko-KR" sz="2400" dirty="0"/>
          </a:p>
          <a:p>
            <a:pPr marL="571500" indent="-571500">
              <a:buFontTx/>
              <a:buChar char="-"/>
            </a:pPr>
            <a:r>
              <a:rPr lang="ko-KR" altLang="en-US" sz="2400" dirty="0"/>
              <a:t>운전 중 졸음에 따른 즉각적인 피드백</a:t>
            </a:r>
            <a:endParaRPr lang="en-US" altLang="ko-KR" sz="2400" dirty="0"/>
          </a:p>
          <a:p>
            <a:pPr marL="571500" indent="-571500">
              <a:buFontTx/>
              <a:buChar char="-"/>
            </a:pPr>
            <a:endParaRPr lang="en-US" altLang="ko-KR" sz="2400" dirty="0"/>
          </a:p>
          <a:p>
            <a:pPr marL="571500" indent="-571500">
              <a:buFontTx/>
              <a:buChar char="-"/>
            </a:pPr>
            <a:r>
              <a:rPr lang="ko-KR" altLang="en-US" sz="2400" dirty="0"/>
              <a:t>사용자의 운전 시간대</a:t>
            </a:r>
            <a:r>
              <a:rPr lang="en-US" altLang="ko-KR" sz="2400" dirty="0"/>
              <a:t>, </a:t>
            </a:r>
            <a:r>
              <a:rPr lang="ko-KR" altLang="en-US" sz="2400" dirty="0"/>
              <a:t>주행시간에 따른 피로도 측정</a:t>
            </a:r>
            <a:endParaRPr lang="en-US" altLang="ko-KR" sz="2400" dirty="0"/>
          </a:p>
          <a:p>
            <a:pPr marL="571500" indent="-571500">
              <a:buFontTx/>
              <a:buChar char="-"/>
            </a:pPr>
            <a:endParaRPr lang="en-US" altLang="ko-KR" sz="2400" dirty="0"/>
          </a:p>
          <a:p>
            <a:pPr marL="571500" indent="-571500">
              <a:buFontTx/>
              <a:buChar char="-"/>
            </a:pPr>
            <a:r>
              <a:rPr lang="ko-KR" altLang="en-US" sz="2400" dirty="0"/>
              <a:t>차량내부 환기를 통한 졸음 방지</a:t>
            </a:r>
            <a:endParaRPr lang="en-US" altLang="ko-KR" sz="2400" dirty="0"/>
          </a:p>
          <a:p>
            <a:pPr marL="571500" indent="-571500">
              <a:buFontTx/>
              <a:buChar char="-"/>
            </a:pPr>
            <a:endParaRPr lang="en-US" altLang="ko-KR" sz="2400" dirty="0"/>
          </a:p>
          <a:p>
            <a:pPr marL="571500" indent="-571500">
              <a:buFontTx/>
              <a:buChar char="-"/>
            </a:pPr>
            <a:r>
              <a:rPr lang="ko-KR" altLang="en-US" sz="2400" dirty="0"/>
              <a:t>졸음운전 사고 방지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74566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시스템 구성도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시스템 구성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순서도: 자기 디스크 24">
            <a:extLst>
              <a:ext uri="{FF2B5EF4-FFF2-40B4-BE49-F238E27FC236}">
                <a16:creationId xmlns:a16="http://schemas.microsoft.com/office/drawing/2014/main" id="{E023DDEB-2B56-4285-9582-32232D9933C2}"/>
              </a:ext>
            </a:extLst>
          </p:cNvPr>
          <p:cNvSpPr/>
          <p:nvPr/>
        </p:nvSpPr>
        <p:spPr>
          <a:xfrm>
            <a:off x="5070477" y="4964250"/>
            <a:ext cx="1985206" cy="107585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DB</a:t>
            </a:r>
            <a:endParaRPr lang="ko-KR" altLang="en-US" sz="16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D463B9E-CF53-4D61-BC52-9D9DB268F5CE}"/>
              </a:ext>
            </a:extLst>
          </p:cNvPr>
          <p:cNvCxnSpPr>
            <a:cxnSpLocks/>
          </p:cNvCxnSpPr>
          <p:nvPr/>
        </p:nvCxnSpPr>
        <p:spPr>
          <a:xfrm>
            <a:off x="5049458" y="3476207"/>
            <a:ext cx="1" cy="2572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FB42EF8A-9F85-4E92-A69D-E1E874199058}"/>
              </a:ext>
            </a:extLst>
          </p:cNvPr>
          <p:cNvSpPr/>
          <p:nvPr/>
        </p:nvSpPr>
        <p:spPr>
          <a:xfrm rot="10800000">
            <a:off x="4917521" y="3361776"/>
            <a:ext cx="291023" cy="121541"/>
          </a:xfrm>
          <a:prstGeom prst="triangl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8D9D5C-7115-4774-A5BF-AD936BE27916}"/>
              </a:ext>
            </a:extLst>
          </p:cNvPr>
          <p:cNvSpPr/>
          <p:nvPr/>
        </p:nvSpPr>
        <p:spPr>
          <a:xfrm>
            <a:off x="3422033" y="3714389"/>
            <a:ext cx="1985205" cy="100861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라즈베리파이</a:t>
            </a:r>
            <a:endParaRPr lang="ko-KR" altLang="en-US" sz="1600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9" name="꺾인 연결선 43">
            <a:extLst>
              <a:ext uri="{FF2B5EF4-FFF2-40B4-BE49-F238E27FC236}">
                <a16:creationId xmlns:a16="http://schemas.microsoft.com/office/drawing/2014/main" id="{8D8A63E8-FF34-4332-A2FB-DC30D20453FC}"/>
              </a:ext>
            </a:extLst>
          </p:cNvPr>
          <p:cNvCxnSpPr>
            <a:cxnSpLocks/>
            <a:stCxn id="55" idx="2"/>
            <a:endCxn id="34" idx="0"/>
          </p:cNvCxnSpPr>
          <p:nvPr/>
        </p:nvCxnSpPr>
        <p:spPr>
          <a:xfrm rot="16200000" flipH="1">
            <a:off x="3034514" y="2334266"/>
            <a:ext cx="534581" cy="22256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DD06E7A-D2B6-4A33-82DD-410263AC57C1}"/>
              </a:ext>
            </a:extLst>
          </p:cNvPr>
          <p:cNvCxnSpPr>
            <a:cxnSpLocks/>
          </p:cNvCxnSpPr>
          <p:nvPr/>
        </p:nvCxnSpPr>
        <p:spPr>
          <a:xfrm>
            <a:off x="8132442" y="3501568"/>
            <a:ext cx="1" cy="2572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53836F1-5702-429B-8F4F-4BA46265D756}"/>
              </a:ext>
            </a:extLst>
          </p:cNvPr>
          <p:cNvSpPr/>
          <p:nvPr/>
        </p:nvSpPr>
        <p:spPr>
          <a:xfrm rot="10800000">
            <a:off x="8000504" y="3393114"/>
            <a:ext cx="291023" cy="121541"/>
          </a:xfrm>
          <a:prstGeom prst="triangl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A01E8F8-9F14-49E8-840C-679C91824140}"/>
              </a:ext>
            </a:extLst>
          </p:cNvPr>
          <p:cNvSpPr/>
          <p:nvPr/>
        </p:nvSpPr>
        <p:spPr>
          <a:xfrm>
            <a:off x="1196369" y="2171195"/>
            <a:ext cx="1985205" cy="100861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적외선 카메라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65ED044-5866-4A1F-BD57-8B83B952B9AF}"/>
              </a:ext>
            </a:extLst>
          </p:cNvPr>
          <p:cNvSpPr/>
          <p:nvPr/>
        </p:nvSpPr>
        <p:spPr>
          <a:xfrm>
            <a:off x="6539263" y="3705743"/>
            <a:ext cx="1985205" cy="100861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앱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F6865BD-6AAC-46EE-8BCC-73ACF2C19E76}"/>
              </a:ext>
            </a:extLst>
          </p:cNvPr>
          <p:cNvCxnSpPr>
            <a:cxnSpLocks/>
            <a:stCxn id="34" idx="3"/>
            <a:endCxn id="56" idx="1"/>
          </p:cNvCxnSpPr>
          <p:nvPr/>
        </p:nvCxnSpPr>
        <p:spPr>
          <a:xfrm flipV="1">
            <a:off x="5407238" y="4210050"/>
            <a:ext cx="1132025" cy="8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06DEF25-34DB-4241-A738-20F578817319}"/>
              </a:ext>
            </a:extLst>
          </p:cNvPr>
          <p:cNvSpPr/>
          <p:nvPr/>
        </p:nvSpPr>
        <p:spPr>
          <a:xfrm>
            <a:off x="1217472" y="4945003"/>
            <a:ext cx="1985205" cy="100861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이산화탄소 센서</a:t>
            </a: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E443AF9A-C46A-44F9-A3DC-72E22F0AF643}"/>
              </a:ext>
            </a:extLst>
          </p:cNvPr>
          <p:cNvCxnSpPr>
            <a:stCxn id="34" idx="2"/>
            <a:endCxn id="25" idx="2"/>
          </p:cNvCxnSpPr>
          <p:nvPr/>
        </p:nvCxnSpPr>
        <p:spPr>
          <a:xfrm rot="16200000" flipH="1">
            <a:off x="4352968" y="4784669"/>
            <a:ext cx="779177" cy="6558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43">
            <a:extLst>
              <a:ext uri="{FF2B5EF4-FFF2-40B4-BE49-F238E27FC236}">
                <a16:creationId xmlns:a16="http://schemas.microsoft.com/office/drawing/2014/main" id="{06072E28-9438-4D69-8007-7340F68AA95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53387" y="3975870"/>
            <a:ext cx="726307" cy="12119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81D6747-07B7-4028-89FE-ED8F18DD5070}"/>
              </a:ext>
            </a:extLst>
          </p:cNvPr>
          <p:cNvSpPr/>
          <p:nvPr/>
        </p:nvSpPr>
        <p:spPr>
          <a:xfrm>
            <a:off x="9622246" y="3705742"/>
            <a:ext cx="1985205" cy="100861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핸드폰 스피커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1B870B4-F0DA-4E23-A41C-77A7EEC1F9DC}"/>
              </a:ext>
            </a:extLst>
          </p:cNvPr>
          <p:cNvCxnSpPr>
            <a:cxnSpLocks/>
            <a:stCxn id="56" idx="3"/>
            <a:endCxn id="78" idx="1"/>
          </p:cNvCxnSpPr>
          <p:nvPr/>
        </p:nvCxnSpPr>
        <p:spPr>
          <a:xfrm flipV="1">
            <a:off x="8524468" y="4210049"/>
            <a:ext cx="109777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D9DB469D-12E8-4041-8336-9E3D0973D392}"/>
              </a:ext>
            </a:extLst>
          </p:cNvPr>
          <p:cNvCxnSpPr>
            <a:cxnSpLocks/>
            <a:stCxn id="25" idx="4"/>
            <a:endCxn id="56" idx="2"/>
          </p:cNvCxnSpPr>
          <p:nvPr/>
        </p:nvCxnSpPr>
        <p:spPr>
          <a:xfrm flipV="1">
            <a:off x="7055683" y="4714356"/>
            <a:ext cx="476183" cy="787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95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시스템 구성도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시스템 구성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4" name="Picture 6" descr="라즈베리 파이 - 위키백과, 우리 모두의 백과사전">
            <a:extLst>
              <a:ext uri="{FF2B5EF4-FFF2-40B4-BE49-F238E27FC236}">
                <a16:creationId xmlns:a16="http://schemas.microsoft.com/office/drawing/2014/main" id="{C9C0AC51-0C5C-49D4-A1F6-4912D9ACC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956" y="3520969"/>
            <a:ext cx="1884087" cy="13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04C726-D86E-4093-95D0-0250105713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331" y="3276122"/>
            <a:ext cx="616716" cy="7596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2FF07B-9AE0-4AAA-BC62-801622E446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36" y="3520969"/>
            <a:ext cx="1354123" cy="1354123"/>
          </a:xfrm>
          <a:prstGeom prst="rect">
            <a:avLst/>
          </a:prstGeom>
        </p:spPr>
      </p:pic>
      <p:pic>
        <p:nvPicPr>
          <p:cNvPr id="2062" name="Picture 14" descr="Google Text-to-Speech을 위한 Android - Uptodown에서 APK를 다운로드하세요">
            <a:extLst>
              <a:ext uri="{FF2B5EF4-FFF2-40B4-BE49-F238E27FC236}">
                <a16:creationId xmlns:a16="http://schemas.microsoft.com/office/drawing/2014/main" id="{9D874F79-7CB6-4835-BD5B-C42A4023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669" y="3659550"/>
            <a:ext cx="1076960" cy="107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43">
            <a:extLst>
              <a:ext uri="{FF2B5EF4-FFF2-40B4-BE49-F238E27FC236}">
                <a16:creationId xmlns:a16="http://schemas.microsoft.com/office/drawing/2014/main" id="{BDBEAF26-8AC6-4D12-8250-B79402EF4D6B}"/>
              </a:ext>
            </a:extLst>
          </p:cNvPr>
          <p:cNvCxnSpPr>
            <a:cxnSpLocks/>
            <a:stCxn id="43" idx="3"/>
            <a:endCxn id="2054" idx="0"/>
          </p:cNvCxnSpPr>
          <p:nvPr/>
        </p:nvCxnSpPr>
        <p:spPr>
          <a:xfrm>
            <a:off x="2081796" y="2757120"/>
            <a:ext cx="1766204" cy="7638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43">
            <a:extLst>
              <a:ext uri="{FF2B5EF4-FFF2-40B4-BE49-F238E27FC236}">
                <a16:creationId xmlns:a16="http://schemas.microsoft.com/office/drawing/2014/main" id="{61CC2BF5-B458-4598-8E54-7892F35CD4DF}"/>
              </a:ext>
            </a:extLst>
          </p:cNvPr>
          <p:cNvCxnSpPr>
            <a:cxnSpLocks/>
            <a:stCxn id="4" idx="0"/>
            <a:endCxn id="2054" idx="1"/>
          </p:cNvCxnSpPr>
          <p:nvPr/>
        </p:nvCxnSpPr>
        <p:spPr>
          <a:xfrm rot="5400000" flipH="1" flipV="1">
            <a:off x="1717732" y="4060824"/>
            <a:ext cx="1032654" cy="13437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CCF1FDD-FD77-4799-AAB8-CA4756F50CD1}"/>
              </a:ext>
            </a:extLst>
          </p:cNvPr>
          <p:cNvCxnSpPr>
            <a:cxnSpLocks/>
            <a:stCxn id="2054" idx="2"/>
            <a:endCxn id="1026" idx="1"/>
          </p:cNvCxnSpPr>
          <p:nvPr/>
        </p:nvCxnSpPr>
        <p:spPr>
          <a:xfrm rot="16200000" flipH="1">
            <a:off x="4133575" y="4626244"/>
            <a:ext cx="643760" cy="1214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6EF61891-1446-4246-8ED4-881F4B31F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10" y="5138303"/>
            <a:ext cx="2427784" cy="83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CCCA9CD-47CA-49E8-97E0-10F933569B53}"/>
              </a:ext>
            </a:extLst>
          </p:cNvPr>
          <p:cNvCxnSpPr>
            <a:cxnSpLocks/>
            <a:stCxn id="1026" idx="3"/>
            <a:endCxn id="19" idx="2"/>
          </p:cNvCxnSpPr>
          <p:nvPr/>
        </p:nvCxnSpPr>
        <p:spPr>
          <a:xfrm flipV="1">
            <a:off x="7490694" y="4875092"/>
            <a:ext cx="1265704" cy="6804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A34678F-EDDE-4063-8EDF-D76864A2DA23}"/>
              </a:ext>
            </a:extLst>
          </p:cNvPr>
          <p:cNvCxnSpPr>
            <a:cxnSpLocks/>
            <a:stCxn id="19" idx="3"/>
            <a:endCxn id="2062" idx="1"/>
          </p:cNvCxnSpPr>
          <p:nvPr/>
        </p:nvCxnSpPr>
        <p:spPr>
          <a:xfrm flipV="1">
            <a:off x="9433459" y="4198030"/>
            <a:ext cx="8582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880F97-A121-450D-B809-C5A410FB2C6A}"/>
              </a:ext>
            </a:extLst>
          </p:cNvPr>
          <p:cNvCxnSpPr>
            <a:cxnSpLocks/>
            <a:stCxn id="2054" idx="3"/>
            <a:endCxn id="19" idx="1"/>
          </p:cNvCxnSpPr>
          <p:nvPr/>
        </p:nvCxnSpPr>
        <p:spPr>
          <a:xfrm flipV="1">
            <a:off x="4790043" y="4198031"/>
            <a:ext cx="3289293" cy="18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45A1249E-D4D8-4881-975A-21C8E0147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48" y="1953347"/>
            <a:ext cx="722848" cy="16075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C07FD3-B579-41C4-B686-FD7540431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37" y="5249048"/>
            <a:ext cx="2076450" cy="15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63B20C2D4971C4F8B90351C3F56BC2F" ma:contentTypeVersion="16" ma:contentTypeDescription="새 문서를 만듭니다." ma:contentTypeScope="" ma:versionID="1c762b345219e6df8818501b50a4a973">
  <xsd:schema xmlns:xsd="http://www.w3.org/2001/XMLSchema" xmlns:xs="http://www.w3.org/2001/XMLSchema" xmlns:p="http://schemas.microsoft.com/office/2006/metadata/properties" xmlns:ns2="0b7cae5d-f27e-4619-9517-c4982396113a" xmlns:ns3="4dbb993a-c937-4ad7-9619-ad03b79a8964" targetNamespace="http://schemas.microsoft.com/office/2006/metadata/properties" ma:root="true" ma:fieldsID="36c71cbb9a648a62ede556bd3e666ad4" ns2:_="" ns3:_="">
    <xsd:import namespace="0b7cae5d-f27e-4619-9517-c4982396113a"/>
    <xsd:import namespace="4dbb993a-c937-4ad7-9619-ad03b79a89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cae5d-f27e-4619-9517-c498239611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bb993a-c937-4ad7-9619-ad03b79a896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48eeec9-2da6-4f0c-9bf4-1f5454d585f8}" ma:internalName="TaxCatchAll" ma:showField="CatchAllData" ma:web="4dbb993a-c937-4ad7-9619-ad03b79a89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bb993a-c937-4ad7-9619-ad03b79a8964" xsi:nil="true"/>
    <lcf76f155ced4ddcb4097134ff3c332f xmlns="0b7cae5d-f27e-4619-9517-c4982396113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CE8D469-DD68-4697-89BE-DFD070CFB83E}"/>
</file>

<file path=customXml/itemProps2.xml><?xml version="1.0" encoding="utf-8"?>
<ds:datastoreItem xmlns:ds="http://schemas.openxmlformats.org/officeDocument/2006/customXml" ds:itemID="{35218227-3A60-4058-AABB-DACFBD155B24}"/>
</file>

<file path=customXml/itemProps3.xml><?xml version="1.0" encoding="utf-8"?>
<ds:datastoreItem xmlns:ds="http://schemas.openxmlformats.org/officeDocument/2006/customXml" ds:itemID="{77F04390-F2F7-402F-B386-57AFB9F75A81}"/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1434</Words>
  <Application>Microsoft Office PowerPoint</Application>
  <PresentationFormat>와이드스크린</PresentationFormat>
  <Paragraphs>498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0" baseType="lpstr">
      <vt:lpstr>Apple SD Gothic Neo</vt:lpstr>
      <vt:lpstr>FC Script</vt:lpstr>
      <vt:lpstr>Nanum Gothic</vt:lpstr>
      <vt:lpstr>나눔바른고딕</vt:lpstr>
      <vt:lpstr>나눔스퀘어 ExtraBold</vt:lpstr>
      <vt:lpstr>나눔스퀘어 Light</vt:lpstr>
      <vt:lpstr>맑은 고딕</vt:lpstr>
      <vt:lpstr>배달의민족 주아</vt:lpstr>
      <vt:lpstr>함초롬돋움</vt:lpstr>
      <vt:lpstr>Arial</vt:lpstr>
      <vt:lpstr>Ebrima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[학부생]오현석</cp:lastModifiedBy>
  <cp:revision>37</cp:revision>
  <dcterms:created xsi:type="dcterms:W3CDTF">2020-09-07T02:34:06Z</dcterms:created>
  <dcterms:modified xsi:type="dcterms:W3CDTF">2022-06-26T08:30:18Z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0x010100B63B20C2D4971C4F8B90351C3F56BC2F</vt:lpwstr>
  </property>
</Properties>
</file>